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7" r:id="rId3"/>
    <p:sldId id="278" r:id="rId4"/>
    <p:sldId id="277" r:id="rId5"/>
    <p:sldId id="279" r:id="rId6"/>
    <p:sldId id="280" r:id="rId7"/>
    <p:sldId id="281" r:id="rId8"/>
    <p:sldId id="282" r:id="rId9"/>
    <p:sldId id="283" r:id="rId10"/>
    <p:sldId id="284" r:id="rId11"/>
    <p:sldId id="264" r:id="rId12"/>
    <p:sldId id="258" r:id="rId13"/>
    <p:sldId id="259" r:id="rId14"/>
    <p:sldId id="260" r:id="rId15"/>
    <p:sldId id="261" r:id="rId16"/>
    <p:sldId id="262" r:id="rId17"/>
    <p:sldId id="269" r:id="rId18"/>
    <p:sldId id="266" r:id="rId19"/>
    <p:sldId id="267" r:id="rId20"/>
    <p:sldId id="268" r:id="rId21"/>
    <p:sldId id="274" r:id="rId22"/>
    <p:sldId id="271" r:id="rId23"/>
    <p:sldId id="273" r:id="rId24"/>
    <p:sldId id="272" r:id="rId25"/>
    <p:sldId id="265" r:id="rId26"/>
    <p:sldId id="286" r:id="rId27"/>
    <p:sldId id="285" r:id="rId28"/>
    <p:sldId id="270" r:id="rId29"/>
    <p:sldId id="275" r:id="rId30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Скругленный прямоугольник 14"/>
          <p:cNvSpPr/>
          <p:nvPr/>
        </p:nvSpPr>
        <p:spPr>
          <a:xfrm>
            <a:off x="406401" y="329185"/>
            <a:ext cx="11376073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10" name="Скругленный прямоугольник 9"/>
          <p:cNvSpPr/>
          <p:nvPr/>
        </p:nvSpPr>
        <p:spPr>
          <a:xfrm>
            <a:off x="558129" y="434162"/>
            <a:ext cx="11075745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5" name="Заголовок 4"/>
          <p:cNvSpPr>
            <a:spLocks noGrp="1"/>
          </p:cNvSpPr>
          <p:nvPr>
            <p:ph type="ctrTitle"/>
          </p:nvPr>
        </p:nvSpPr>
        <p:spPr>
          <a:xfrm>
            <a:off x="963168" y="1820206"/>
            <a:ext cx="103632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20" name="Подзаголовок 19"/>
          <p:cNvSpPr>
            <a:spLocks noGrp="1"/>
          </p:cNvSpPr>
          <p:nvPr>
            <p:ph type="subTitle" idx="1"/>
          </p:nvPr>
        </p:nvSpPr>
        <p:spPr>
          <a:xfrm>
            <a:off x="963168" y="3685032"/>
            <a:ext cx="103632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ru-RU"/>
              <a:t>Образец подзаголовка</a:t>
            </a:r>
            <a:endParaRPr kumimoji="0" lang="en-US"/>
          </a:p>
        </p:txBody>
      </p:sp>
      <p:sp>
        <p:nvSpPr>
          <p:cNvPr id="19" name="Дата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1" name="Номер слайда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439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</p:spPr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670560" y="530352"/>
            <a:ext cx="10911840" cy="4187952"/>
          </a:xfrm>
        </p:spPr>
        <p:txBody>
          <a:bodyPr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516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Скругленный прямоугольник 13"/>
          <p:cNvSpPr/>
          <p:nvPr/>
        </p:nvSpPr>
        <p:spPr>
          <a:xfrm>
            <a:off x="406401" y="329185"/>
            <a:ext cx="11376073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558129" y="434163"/>
            <a:ext cx="11075745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24459" y="4928616"/>
            <a:ext cx="1091184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24459" y="5624484"/>
            <a:ext cx="1091184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796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685803" y="530352"/>
            <a:ext cx="524256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6340480" y="530352"/>
            <a:ext cx="524256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981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09632" y="579438"/>
            <a:ext cx="524256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6202892" y="579438"/>
            <a:ext cx="524256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2"/>
          </p:nvPr>
        </p:nvSpPr>
        <p:spPr>
          <a:xfrm>
            <a:off x="809632" y="1447800"/>
            <a:ext cx="524256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6202892" y="1447800"/>
            <a:ext cx="524256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248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92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Скругленный прямоугольник 6"/>
          <p:cNvSpPr/>
          <p:nvPr/>
        </p:nvSpPr>
        <p:spPr>
          <a:xfrm>
            <a:off x="406401" y="329185"/>
            <a:ext cx="11376073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606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385045" y="533400"/>
            <a:ext cx="39624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7385129" y="1447802"/>
            <a:ext cx="39624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1015163" y="930144"/>
            <a:ext cx="6168212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806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Скругленный прямоугольник 14"/>
          <p:cNvSpPr/>
          <p:nvPr/>
        </p:nvSpPr>
        <p:spPr>
          <a:xfrm>
            <a:off x="406401" y="329185"/>
            <a:ext cx="11376073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11" name="Прямоугольник с одним скругленным углом 10"/>
          <p:cNvSpPr/>
          <p:nvPr/>
        </p:nvSpPr>
        <p:spPr>
          <a:xfrm>
            <a:off x="8534401" y="434162"/>
            <a:ext cx="3099473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5012056"/>
            <a:ext cx="109728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 bwMode="grayWhite">
          <a:xfrm>
            <a:off x="8616949" y="533400"/>
            <a:ext cx="298704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61973" y="435768"/>
            <a:ext cx="7900416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ru-RU"/>
              <a:t>Вставка рисунка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94725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</p:spPr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670560" y="530352"/>
            <a:ext cx="10911840" cy="4187952"/>
          </a:xfrm>
        </p:spPr>
        <p:txBody>
          <a:bodyPr vert="eaVert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989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839200" y="533405"/>
            <a:ext cx="2641600" cy="5257799"/>
          </a:xfrm>
        </p:spPr>
        <p:txBody>
          <a:bodyPr vert="eaVert"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711200" y="533403"/>
            <a:ext cx="7924800" cy="5257801"/>
          </a:xfrm>
        </p:spPr>
        <p:txBody>
          <a:bodyPr vert="eaVert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235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Скругленный прямоугольник 6"/>
          <p:cNvSpPr/>
          <p:nvPr/>
        </p:nvSpPr>
        <p:spPr>
          <a:xfrm>
            <a:off x="406401" y="329185"/>
            <a:ext cx="11376073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9" name="Скругленный прямоугольник 8"/>
          <p:cNvSpPr/>
          <p:nvPr/>
        </p:nvSpPr>
        <p:spPr>
          <a:xfrm>
            <a:off x="558129" y="434162"/>
            <a:ext cx="11075745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13" name="Заголовок 12"/>
          <p:cNvSpPr>
            <a:spLocks noGrp="1"/>
          </p:cNvSpPr>
          <p:nvPr>
            <p:ph type="title"/>
          </p:nvPr>
        </p:nvSpPr>
        <p:spPr>
          <a:xfrm>
            <a:off x="670560" y="4985590"/>
            <a:ext cx="10911840" cy="105156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4" name="Текст 3"/>
          <p:cNvSpPr>
            <a:spLocks noGrp="1"/>
          </p:cNvSpPr>
          <p:nvPr>
            <p:ph type="body" idx="1"/>
          </p:nvPr>
        </p:nvSpPr>
        <p:spPr>
          <a:xfrm>
            <a:off x="670560" y="530352"/>
            <a:ext cx="1091184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/>
          <a:p>
            <a:pPr lvl="0" eaLnBrk="1" latinLnBrk="0" hangingPunct="1"/>
            <a:r>
              <a:rPr kumimoji="0" lang="ru-RU"/>
              <a:t>Образец текста</a:t>
            </a:r>
          </a:p>
          <a:p>
            <a:pPr lvl="1" eaLnBrk="1" latinLnBrk="0" hangingPunct="1"/>
            <a:r>
              <a:rPr kumimoji="0" lang="ru-RU"/>
              <a:t>Второй уровень</a:t>
            </a:r>
          </a:p>
          <a:p>
            <a:pPr lvl="2" eaLnBrk="1" latinLnBrk="0" hangingPunct="1"/>
            <a:r>
              <a:rPr kumimoji="0" lang="ru-RU"/>
              <a:t>Третий уровень</a:t>
            </a:r>
          </a:p>
          <a:p>
            <a:pPr lvl="3" eaLnBrk="1" latinLnBrk="0" hangingPunct="1"/>
            <a:r>
              <a:rPr kumimoji="0" lang="ru-RU"/>
              <a:t>Четвертый уровень</a:t>
            </a:r>
          </a:p>
          <a:p>
            <a:pPr lvl="4" eaLnBrk="1" latinLnBrk="0" hangingPunct="1"/>
            <a:r>
              <a:rPr kumimoji="0" lang="ru-RU"/>
              <a:t>Пятый уровень</a:t>
            </a:r>
            <a:endParaRPr kumimoji="0" lang="en-US"/>
          </a:p>
        </p:txBody>
      </p:sp>
      <p:sp>
        <p:nvSpPr>
          <p:cNvPr id="25" name="Дата 24"/>
          <p:cNvSpPr>
            <a:spLocks noGrp="1"/>
          </p:cNvSpPr>
          <p:nvPr>
            <p:ph type="dt" sz="half" idx="2"/>
          </p:nvPr>
        </p:nvSpPr>
        <p:spPr>
          <a:xfrm>
            <a:off x="5035104" y="6111876"/>
            <a:ext cx="3048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DD490F7-5260-4339-92C1-B5168DD26CF6}" type="datetimeFigureOut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09.04.2024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8" name="Нижний колонтитул 17"/>
          <p:cNvSpPr>
            <a:spLocks noGrp="1"/>
          </p:cNvSpPr>
          <p:nvPr>
            <p:ph type="ftr" sz="quarter" idx="3"/>
          </p:nvPr>
        </p:nvSpPr>
        <p:spPr>
          <a:xfrm>
            <a:off x="8083104" y="6111876"/>
            <a:ext cx="3048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4"/>
          </p:nvPr>
        </p:nvSpPr>
        <p:spPr>
          <a:xfrm>
            <a:off x="11131104" y="6111876"/>
            <a:ext cx="609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1F0ABF4-804D-4E66-A1E0-B6C719989B4F}" type="slidenum">
              <a:rPr lang="ru-RU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ru-RU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014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0B58189-5129-3189-8ADB-9C13650B9A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886" y="242597"/>
            <a:ext cx="11402008" cy="6413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430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97179" y="5886464"/>
            <a:ext cx="10399222" cy="914400"/>
          </a:xfrm>
        </p:spPr>
        <p:txBody>
          <a:bodyPr>
            <a:noAutofit/>
          </a:bodyPr>
          <a:lstStyle/>
          <a:p>
            <a:r>
              <a:rPr lang="ru-RU" sz="4400" dirty="0">
                <a:solidFill>
                  <a:srgbClr val="C00000"/>
                </a:solidFill>
              </a:rPr>
              <a:t>Роль православия  в становлении традиционной педагогической культуры</a:t>
            </a:r>
            <a:br>
              <a:rPr lang="ru-RU" sz="1800" dirty="0">
                <a:solidFill>
                  <a:srgbClr val="C00000"/>
                </a:solidFill>
              </a:rPr>
            </a:br>
            <a:br>
              <a:rPr lang="ru-RU" sz="5400" dirty="0">
                <a:solidFill>
                  <a:srgbClr val="C00000"/>
                </a:solidFill>
              </a:rPr>
            </a:br>
            <a:endParaRPr lang="ru-RU" sz="5400" dirty="0">
              <a:solidFill>
                <a:srgbClr val="00B0F0"/>
              </a:solidFill>
            </a:endParaRPr>
          </a:p>
        </p:txBody>
      </p:sp>
      <p:sp>
        <p:nvSpPr>
          <p:cNvPr id="5" name="Заголовок 1"/>
          <p:cNvSpPr txBox="1">
            <a:spLocks/>
          </p:cNvSpPr>
          <p:nvPr/>
        </p:nvSpPr>
        <p:spPr>
          <a:xfrm>
            <a:off x="981309" y="1700210"/>
            <a:ext cx="7872410" cy="914400"/>
          </a:xfrm>
          <a:prstGeom prst="rect">
            <a:avLst/>
          </a:prstGeom>
        </p:spPr>
        <p:txBody>
          <a:bodyPr vert="horz" anchor="b" anchorCtr="0">
            <a:normAutofit fontScale="97500"/>
          </a:bodyPr>
          <a:lstStyle/>
          <a:p>
            <a:pPr>
              <a:spcBef>
                <a:spcPct val="0"/>
              </a:spcBef>
              <a:defRPr/>
            </a:pPr>
            <a:r>
              <a:rPr lang="ru-RU" sz="2000" dirty="0">
                <a:solidFill>
                  <a:srgbClr val="323232"/>
                </a:solidFill>
                <a:latin typeface="Verdana"/>
              </a:rPr>
              <a:t>А.А. Остапенко</a:t>
            </a:r>
            <a:endParaRPr lang="ru-RU" sz="2000" dirty="0">
              <a:solidFill>
                <a:srgbClr val="0070C0"/>
              </a:solidFill>
              <a:latin typeface="Verdana"/>
            </a:endParaRPr>
          </a:p>
        </p:txBody>
      </p:sp>
      <p:pic>
        <p:nvPicPr>
          <p:cNvPr id="19457" name="Picture 1" descr="C:\Users\Остапенко\Desktop\ЕДС.jpg"/>
          <p:cNvPicPr>
            <a:picLocks noChangeAspect="1" noChangeArrowheads="1"/>
          </p:cNvPicPr>
          <p:nvPr/>
        </p:nvPicPr>
        <p:blipFill>
          <a:blip r:embed="rId2" cstate="print"/>
          <a:srcRect l="4072" t="6425" r="4977"/>
          <a:stretch>
            <a:fillRect/>
          </a:stretch>
        </p:blipFill>
        <p:spPr bwMode="auto">
          <a:xfrm>
            <a:off x="8398860" y="785794"/>
            <a:ext cx="1583717" cy="1285884"/>
          </a:xfrm>
          <a:prstGeom prst="rect">
            <a:avLst/>
          </a:prstGeom>
          <a:noFill/>
        </p:spPr>
      </p:pic>
      <p:pic>
        <p:nvPicPr>
          <p:cNvPr id="19460" name="Picture 4" descr="C:\Users\Остапенко\Desktop\cover.jpg"/>
          <p:cNvPicPr>
            <a:picLocks noChangeAspect="1" noChangeArrowheads="1"/>
          </p:cNvPicPr>
          <p:nvPr/>
        </p:nvPicPr>
        <p:blipFill>
          <a:blip r:embed="rId3"/>
          <a:srcRect l="18125" t="27393" r="18125" b="22074"/>
          <a:stretch>
            <a:fillRect/>
          </a:stretch>
        </p:blipFill>
        <p:spPr bwMode="auto">
          <a:xfrm>
            <a:off x="10145873" y="785794"/>
            <a:ext cx="1150528" cy="1285884"/>
          </a:xfrm>
          <a:prstGeom prst="rect">
            <a:avLst/>
          </a:prstGeom>
          <a:noFill/>
        </p:spPr>
      </p:pic>
      <p:sp>
        <p:nvSpPr>
          <p:cNvPr id="9" name="Заголовок 1"/>
          <p:cNvSpPr txBox="1">
            <a:spLocks/>
          </p:cNvSpPr>
          <p:nvPr/>
        </p:nvSpPr>
        <p:spPr>
          <a:xfrm>
            <a:off x="981309" y="5429264"/>
            <a:ext cx="2460160" cy="914400"/>
          </a:xfrm>
          <a:prstGeom prst="rect">
            <a:avLst/>
          </a:prstGeom>
        </p:spPr>
        <p:txBody>
          <a:bodyPr vert="horz" anchor="b" anchorCtr="0">
            <a:normAutofit fontScale="97500"/>
          </a:bodyPr>
          <a:lstStyle/>
          <a:p>
            <a:pPr>
              <a:spcBef>
                <a:spcPct val="0"/>
              </a:spcBef>
              <a:defRPr/>
            </a:pPr>
            <a:r>
              <a:rPr lang="ru-RU" sz="2000" dirty="0">
                <a:solidFill>
                  <a:srgbClr val="323232"/>
                </a:solidFill>
                <a:latin typeface="Verdana"/>
              </a:rPr>
              <a:t>Душанбе - 2024</a:t>
            </a:r>
            <a:endParaRPr lang="ru-RU" sz="2000" dirty="0">
              <a:solidFill>
                <a:srgbClr val="0070C0"/>
              </a:solidFill>
              <a:latin typeface="Verdana"/>
            </a:endParaRPr>
          </a:p>
        </p:txBody>
      </p:sp>
      <p:pic>
        <p:nvPicPr>
          <p:cNvPr id="1026" name="Picture 2" descr="C:\Users\Остапенко\Desktop\Logo_small_lik1.png"/>
          <p:cNvPicPr>
            <a:picLocks noChangeAspect="1" noChangeArrowheads="1"/>
          </p:cNvPicPr>
          <p:nvPr/>
        </p:nvPicPr>
        <p:blipFill>
          <a:blip r:embed="rId4">
            <a:lum bright="-10000" contrast="10000"/>
          </a:blip>
          <a:srcRect/>
          <a:stretch>
            <a:fillRect/>
          </a:stretch>
        </p:blipFill>
        <p:spPr bwMode="auto">
          <a:xfrm>
            <a:off x="4037016" y="683159"/>
            <a:ext cx="4071902" cy="13885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95025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Остапенко\Desktop\ДСIM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9513" y="285728"/>
            <a:ext cx="3932562" cy="6079052"/>
          </a:xfrm>
          <a:prstGeom prst="rect">
            <a:avLst/>
          </a:prstGeom>
          <a:noFill/>
        </p:spPr>
      </p:pic>
      <p:pic>
        <p:nvPicPr>
          <p:cNvPr id="2051" name="Picture 3" descr="C:\Users\Остапенко\Desktop\2_0002.jpg"/>
          <p:cNvPicPr>
            <a:picLocks noChangeAspect="1" noChangeArrowheads="1"/>
          </p:cNvPicPr>
          <p:nvPr/>
        </p:nvPicPr>
        <p:blipFill>
          <a:blip r:embed="rId3">
            <a:lum bright="-30000" contrast="20000"/>
          </a:blip>
          <a:srcRect/>
          <a:stretch>
            <a:fillRect/>
          </a:stretch>
        </p:blipFill>
        <p:spPr bwMode="auto">
          <a:xfrm>
            <a:off x="5953124" y="250126"/>
            <a:ext cx="4071966" cy="61146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31745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6" descr="ПРАВОСЛАВНАЯ ПЕДАГОГИКА - Священник Евгений Шесту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8132" y="389399"/>
            <a:ext cx="3923693" cy="5611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s://sun9-68.userapi.com/impg/ydWNOd_MsRmmxMLP7qDnNQPLQZXwpytpERY77Q/8n_hIerYlT4.jpg?size=1280x854&amp;quality=95&amp;sign=b4d91046579d14a9a70eeac08278db9c&amp;c_uniq_tag=gZhOh5qxFvZk1JMfLMIgUkYUN06Uz-RAeH88-nBzL5g&amp;type=albu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825" y="1724000"/>
            <a:ext cx="7523671" cy="501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5119870" y="641201"/>
            <a:ext cx="53463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dirty="0">
                <a:solidFill>
                  <a:srgbClr val="C00000"/>
                </a:solidFill>
                <a:latin typeface="Verdana" pitchFamily="34" charset="0"/>
              </a:rPr>
              <a:t>Доктор педагогических наук, </a:t>
            </a:r>
          </a:p>
          <a:p>
            <a:r>
              <a:rPr lang="ru-RU" sz="2400" dirty="0">
                <a:solidFill>
                  <a:srgbClr val="C00000"/>
                </a:solidFill>
                <a:latin typeface="Verdana" pitchFamily="34" charset="0"/>
              </a:rPr>
              <a:t>архимандрит Георгий (</a:t>
            </a:r>
            <a:r>
              <a:rPr lang="ru-RU" sz="2400" dirty="0" err="1">
                <a:solidFill>
                  <a:srgbClr val="C00000"/>
                </a:solidFill>
                <a:latin typeface="Verdana" pitchFamily="34" charset="0"/>
              </a:rPr>
              <a:t>Шестун</a:t>
            </a:r>
            <a:r>
              <a:rPr lang="ru-RU" sz="2400" dirty="0">
                <a:solidFill>
                  <a:srgbClr val="C00000"/>
                </a:solidFill>
                <a:latin typeface="Verdana" pitchFamily="34" charset="0"/>
              </a:rPr>
              <a:t>)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69504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Остапенко\Desktop\письмо_0003.jpg"/>
          <p:cNvPicPr>
            <a:picLocks noChangeAspect="1" noChangeArrowheads="1"/>
          </p:cNvPicPr>
          <p:nvPr/>
        </p:nvPicPr>
        <p:blipFill>
          <a:blip r:embed="rId2">
            <a:lum bright="-20000" contrast="20000"/>
          </a:blip>
          <a:srcRect/>
          <a:stretch>
            <a:fillRect/>
          </a:stretch>
        </p:blipFill>
        <p:spPr bwMode="auto">
          <a:xfrm>
            <a:off x="6102348" y="22679"/>
            <a:ext cx="4572032" cy="6556455"/>
          </a:xfrm>
          <a:prstGeom prst="rect">
            <a:avLst/>
          </a:prstGeom>
          <a:noFill/>
        </p:spPr>
      </p:pic>
      <p:pic>
        <p:nvPicPr>
          <p:cNvPr id="3075" name="Picture 3" descr="C:\Users\Остапенко\Desktop\328-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81158" y="214290"/>
            <a:ext cx="2500330" cy="3587430"/>
          </a:xfrm>
          <a:prstGeom prst="rect">
            <a:avLst/>
          </a:prstGeom>
          <a:noFill/>
        </p:spPr>
      </p:pic>
      <p:pic>
        <p:nvPicPr>
          <p:cNvPr id="4" name="Picture 2" descr="C:\Users\Остапенко\Desktop\письмо_0003.jpg"/>
          <p:cNvPicPr>
            <a:picLocks noChangeAspect="1" noChangeArrowheads="1"/>
          </p:cNvPicPr>
          <p:nvPr/>
        </p:nvPicPr>
        <p:blipFill>
          <a:blip r:embed="rId2"/>
          <a:srcRect l="9253" t="38353" r="-460" b="34916"/>
          <a:stretch>
            <a:fillRect/>
          </a:stretch>
        </p:blipFill>
        <p:spPr bwMode="auto">
          <a:xfrm>
            <a:off x="152400" y="3924303"/>
            <a:ext cx="6316666" cy="2654831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</p:pic>
      <p:sp>
        <p:nvSpPr>
          <p:cNvPr id="5" name="Заголовок 1"/>
          <p:cNvSpPr txBox="1">
            <a:spLocks/>
          </p:cNvSpPr>
          <p:nvPr/>
        </p:nvSpPr>
        <p:spPr>
          <a:xfrm>
            <a:off x="1881158" y="-214338"/>
            <a:ext cx="8229600" cy="914400"/>
          </a:xfrm>
          <a:prstGeom prst="rect">
            <a:avLst/>
          </a:prstGeom>
        </p:spPr>
        <p:txBody>
          <a:bodyPr vert="horz" anchor="b" anchorCtr="0">
            <a:normAutofit fontScale="97500"/>
          </a:bodyPr>
          <a:lstStyle/>
          <a:p>
            <a:pPr>
              <a:spcBef>
                <a:spcPct val="0"/>
              </a:spcBef>
              <a:defRPr/>
            </a:pPr>
            <a:r>
              <a:rPr lang="ru-RU" sz="20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2001</a:t>
            </a:r>
          </a:p>
        </p:txBody>
      </p:sp>
    </p:spTree>
    <p:extLst>
      <p:ext uri="{BB962C8B-B14F-4D97-AF65-F5344CB8AC3E}">
        <p14:creationId xmlns:p14="http://schemas.microsoft.com/office/powerpoint/2010/main" val="3811903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48" name="Picture 16" descr="C:\Users\Остапенко\Desktop\yW7f_WITQr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9047" y="4017944"/>
            <a:ext cx="5072113" cy="2427838"/>
          </a:xfrm>
          <a:prstGeom prst="rect">
            <a:avLst/>
          </a:prstGeom>
          <a:noFill/>
        </p:spPr>
      </p:pic>
      <p:sp>
        <p:nvSpPr>
          <p:cNvPr id="16" name="Прямоугольник 15"/>
          <p:cNvSpPr/>
          <p:nvPr/>
        </p:nvSpPr>
        <p:spPr>
          <a:xfrm>
            <a:off x="5238744" y="500042"/>
            <a:ext cx="4857784" cy="35719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533400" y="571480"/>
            <a:ext cx="449103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/>
              <a:t>«Человек стремится не только к </a:t>
            </a:r>
            <a:r>
              <a:rPr lang="ru-RU" sz="2000" b="1" dirty="0">
                <a:solidFill>
                  <a:srgbClr val="0070C0"/>
                </a:solidFill>
              </a:rPr>
              <a:t>развитию</a:t>
            </a:r>
            <a:r>
              <a:rPr lang="ru-RU" sz="2000" dirty="0"/>
              <a:t>, но и к </a:t>
            </a:r>
            <a:r>
              <a:rPr lang="ru-RU" sz="2000" b="1" dirty="0">
                <a:solidFill>
                  <a:srgbClr val="C00000"/>
                </a:solidFill>
              </a:rPr>
              <a:t>духовному становлению</a:t>
            </a:r>
            <a:r>
              <a:rPr lang="ru-RU" sz="2000" dirty="0"/>
              <a:t>. Он предчувствует, что истинное человеческое бытие – именно на пересечении </a:t>
            </a:r>
            <a:r>
              <a:rPr lang="ru-RU" sz="2000" dirty="0">
                <a:solidFill>
                  <a:srgbClr val="C00000"/>
                </a:solidFill>
              </a:rPr>
              <a:t>горизонтальной</a:t>
            </a:r>
            <a:r>
              <a:rPr lang="ru-RU" sz="2000" dirty="0"/>
              <a:t> и </a:t>
            </a:r>
            <a:r>
              <a:rPr lang="ru-RU" sz="2000" dirty="0">
                <a:solidFill>
                  <a:srgbClr val="C00000"/>
                </a:solidFill>
              </a:rPr>
              <a:t>вертикальной</a:t>
            </a:r>
            <a:r>
              <a:rPr lang="ru-RU" sz="2000" dirty="0"/>
              <a:t> составляющих его жизни. </a:t>
            </a:r>
            <a:r>
              <a:rPr lang="ru-RU" sz="2000" b="1" dirty="0">
                <a:solidFill>
                  <a:srgbClr val="C00000"/>
                </a:solidFill>
              </a:rPr>
              <a:t>Точка соединения – крест – есть место реальной жизни человека</a:t>
            </a:r>
            <a:r>
              <a:rPr lang="ru-RU" sz="2000" dirty="0"/>
              <a:t>. </a:t>
            </a:r>
          </a:p>
          <a:p>
            <a:r>
              <a:rPr lang="ru-RU" sz="2000" dirty="0"/>
              <a:t>В момент пересечения линий развития и духовного становления человек совершает поступки»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5310183" y="571481"/>
            <a:ext cx="4719637" cy="3446463"/>
            <a:chOff x="1727" y="1256"/>
            <a:chExt cx="7432" cy="5427"/>
          </a:xfrm>
        </p:grpSpPr>
        <p:sp>
          <p:nvSpPr>
            <p:cNvPr id="44035" name="Line 3"/>
            <p:cNvSpPr>
              <a:spLocks noChangeShapeType="1"/>
            </p:cNvSpPr>
            <p:nvPr/>
          </p:nvSpPr>
          <p:spPr bwMode="auto">
            <a:xfrm rot="6925372" flipV="1">
              <a:off x="2210" y="3033"/>
              <a:ext cx="3994" cy="1924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 type="triangle" w="med" len="med"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4036" name="Line 4"/>
            <p:cNvSpPr>
              <a:spLocks noChangeShapeType="1"/>
            </p:cNvSpPr>
            <p:nvPr/>
          </p:nvSpPr>
          <p:spPr bwMode="auto">
            <a:xfrm>
              <a:off x="2433" y="2934"/>
              <a:ext cx="3642" cy="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4037" name="Line 5"/>
            <p:cNvSpPr>
              <a:spLocks noChangeShapeType="1"/>
            </p:cNvSpPr>
            <p:nvPr/>
          </p:nvSpPr>
          <p:spPr bwMode="auto">
            <a:xfrm>
              <a:off x="2433" y="4067"/>
              <a:ext cx="3642" cy="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4038" name="Line 6"/>
            <p:cNvSpPr>
              <a:spLocks noChangeShapeType="1"/>
            </p:cNvSpPr>
            <p:nvPr/>
          </p:nvSpPr>
          <p:spPr bwMode="auto">
            <a:xfrm>
              <a:off x="2433" y="5200"/>
              <a:ext cx="3642" cy="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4039" name="WordArt 7"/>
            <p:cNvSpPr>
              <a:spLocks noChangeArrowheads="1" noChangeShapeType="1" noTextEdit="1"/>
            </p:cNvSpPr>
            <p:nvPr/>
          </p:nvSpPr>
          <p:spPr bwMode="auto">
            <a:xfrm>
              <a:off x="1851" y="1256"/>
              <a:ext cx="6822" cy="444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 rtl="0"/>
              <a:r>
                <a:rPr lang="ru-RU" sz="3600" kern="10">
                  <a:ln w="317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Духовное становление (может быть, а может и не быть)</a:t>
              </a:r>
            </a:p>
          </p:txBody>
        </p:sp>
        <p:sp>
          <p:nvSpPr>
            <p:cNvPr id="44040" name="WordArt 8"/>
            <p:cNvSpPr>
              <a:spLocks noChangeArrowheads="1" noChangeShapeType="1" noTextEdit="1"/>
            </p:cNvSpPr>
            <p:nvPr/>
          </p:nvSpPr>
          <p:spPr bwMode="auto">
            <a:xfrm>
              <a:off x="6279" y="2817"/>
              <a:ext cx="1518" cy="28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 rtl="0"/>
              <a:r>
                <a:rPr lang="ru-RU" sz="3600" kern="10">
                  <a:ln w="952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развитие</a:t>
              </a:r>
            </a:p>
          </p:txBody>
        </p:sp>
        <p:sp>
          <p:nvSpPr>
            <p:cNvPr id="44041" name="WordArt 9"/>
            <p:cNvSpPr>
              <a:spLocks noChangeArrowheads="1" noChangeShapeType="1" noTextEdit="1"/>
            </p:cNvSpPr>
            <p:nvPr/>
          </p:nvSpPr>
          <p:spPr bwMode="auto">
            <a:xfrm rot="16200000">
              <a:off x="7268" y="3436"/>
              <a:ext cx="2680" cy="110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 rtl="0"/>
              <a:r>
                <a:rPr lang="ru-RU" sz="3600" kern="10">
                  <a:ln w="317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Это разные люди.</a:t>
              </a:r>
            </a:p>
            <a:p>
              <a:pPr algn="ctr" rtl="0"/>
              <a:r>
                <a:rPr lang="ru-RU" sz="3600" kern="10">
                  <a:ln w="317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Всё у них происхо-</a:t>
              </a:r>
            </a:p>
            <a:p>
              <a:pPr algn="ctr" rtl="0"/>
              <a:r>
                <a:rPr lang="ru-RU" sz="3600" kern="10">
                  <a:ln w="317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дит по-разному</a:t>
              </a:r>
            </a:p>
          </p:txBody>
        </p:sp>
        <p:sp>
          <p:nvSpPr>
            <p:cNvPr id="44042" name="WordArt 10"/>
            <p:cNvSpPr>
              <a:spLocks noChangeArrowheads="1" noChangeShapeType="1" noTextEdit="1"/>
            </p:cNvSpPr>
            <p:nvPr/>
          </p:nvSpPr>
          <p:spPr bwMode="auto">
            <a:xfrm rot="16200000">
              <a:off x="576" y="3922"/>
              <a:ext cx="2861" cy="311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 rtl="0"/>
              <a:r>
                <a:rPr lang="ru-RU" sz="3600" kern="10" spc="1800">
                  <a:ln w="952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уровни</a:t>
              </a:r>
            </a:p>
          </p:txBody>
        </p:sp>
        <p:sp>
          <p:nvSpPr>
            <p:cNvPr id="44043" name="WordArt 11"/>
            <p:cNvSpPr>
              <a:spLocks noChangeArrowheads="1" noChangeShapeType="1" noTextEdit="1"/>
            </p:cNvSpPr>
            <p:nvPr/>
          </p:nvSpPr>
          <p:spPr bwMode="auto">
            <a:xfrm>
              <a:off x="6279" y="3902"/>
              <a:ext cx="1518" cy="28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 rtl="0"/>
              <a:r>
                <a:rPr lang="ru-RU" sz="3600" kern="10">
                  <a:ln w="952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развитие</a:t>
              </a:r>
            </a:p>
          </p:txBody>
        </p:sp>
        <p:sp>
          <p:nvSpPr>
            <p:cNvPr id="44044" name="WordArt 12"/>
            <p:cNvSpPr>
              <a:spLocks noChangeArrowheads="1" noChangeShapeType="1" noTextEdit="1"/>
            </p:cNvSpPr>
            <p:nvPr/>
          </p:nvSpPr>
          <p:spPr bwMode="auto">
            <a:xfrm>
              <a:off x="6279" y="5040"/>
              <a:ext cx="1518" cy="28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 rtl="0"/>
              <a:r>
                <a:rPr lang="ru-RU" sz="3600" kern="10">
                  <a:ln w="952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развитие</a:t>
              </a:r>
            </a:p>
          </p:txBody>
        </p:sp>
        <p:sp>
          <p:nvSpPr>
            <p:cNvPr id="44045" name="WordArt 13"/>
            <p:cNvSpPr>
              <a:spLocks noChangeArrowheads="1" noChangeShapeType="1" noTextEdit="1"/>
            </p:cNvSpPr>
            <p:nvPr/>
          </p:nvSpPr>
          <p:spPr bwMode="auto">
            <a:xfrm>
              <a:off x="1727" y="6296"/>
              <a:ext cx="1906" cy="38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 rtl="0"/>
              <a:r>
                <a:rPr lang="ru-RU" sz="3600" kern="10">
                  <a:ln w="9525">
                    <a:noFill/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rPr>
                <a:t>жизнь (крест)</a:t>
              </a:r>
            </a:p>
          </p:txBody>
        </p:sp>
        <p:cxnSp>
          <p:nvCxnSpPr>
            <p:cNvPr id="44046" name="AutoShape 14"/>
            <p:cNvCxnSpPr>
              <a:cxnSpLocks noChangeShapeType="1"/>
            </p:cNvCxnSpPr>
            <p:nvPr/>
          </p:nvCxnSpPr>
          <p:spPr bwMode="auto">
            <a:xfrm flipV="1">
              <a:off x="2162" y="5200"/>
              <a:ext cx="2041" cy="99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</p:grpSp>
      <p:pic>
        <p:nvPicPr>
          <p:cNvPr id="44047" name="Picture 15" descr="C:\Users\Остапенко\Desktop\bp.jpe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779655" y="3298697"/>
            <a:ext cx="2500330" cy="34561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96616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G:\Мои электронные документы\Статьи свои\Концепты и рисунки\Конус\вертикаль горизонт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9852" y="571480"/>
            <a:ext cx="6429420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61739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024034" y="428605"/>
            <a:ext cx="821537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/>
              <a:t>«Игумен Георгий последовательно проводит различение </a:t>
            </a:r>
            <a:r>
              <a:rPr lang="ru-RU" b="1" dirty="0">
                <a:solidFill>
                  <a:srgbClr val="C00000"/>
                </a:solidFill>
              </a:rPr>
              <a:t>духовно-нравственного становления </a:t>
            </a:r>
            <a:r>
              <a:rPr lang="ru-RU" dirty="0"/>
              <a:t>и </a:t>
            </a:r>
            <a:r>
              <a:rPr lang="ru-RU" b="1" dirty="0">
                <a:solidFill>
                  <a:srgbClr val="0070C0"/>
                </a:solidFill>
              </a:rPr>
              <a:t>развития личности</a:t>
            </a:r>
            <a:r>
              <a:rPr lang="ru-RU" dirty="0"/>
              <a:t>. Их соотношение автор образно представляет в форме </a:t>
            </a:r>
            <a:r>
              <a:rPr lang="ru-RU" b="1" dirty="0">
                <a:solidFill>
                  <a:srgbClr val="00B050"/>
                </a:solidFill>
              </a:rPr>
              <a:t>восходящего движения по спирали</a:t>
            </a:r>
            <a:r>
              <a:rPr lang="ru-RU" dirty="0"/>
              <a:t>, где </a:t>
            </a:r>
            <a:r>
              <a:rPr lang="ru-RU" b="1" dirty="0">
                <a:solidFill>
                  <a:srgbClr val="C00000"/>
                </a:solidFill>
              </a:rPr>
              <a:t>становление</a:t>
            </a:r>
            <a:r>
              <a:rPr lang="ru-RU" dirty="0"/>
              <a:t> образует </a:t>
            </a:r>
            <a:r>
              <a:rPr lang="ru-RU" b="1" dirty="0">
                <a:solidFill>
                  <a:srgbClr val="C00000"/>
                </a:solidFill>
              </a:rPr>
              <a:t>вертикаль</a:t>
            </a:r>
            <a:r>
              <a:rPr lang="ru-RU" dirty="0"/>
              <a:t>, а </a:t>
            </a:r>
            <a:r>
              <a:rPr lang="ru-RU" b="1" dirty="0">
                <a:solidFill>
                  <a:srgbClr val="0070C0"/>
                </a:solidFill>
              </a:rPr>
              <a:t>развитие</a:t>
            </a:r>
            <a:r>
              <a:rPr lang="ru-RU" dirty="0"/>
              <a:t> – концентрическое или </a:t>
            </a:r>
            <a:r>
              <a:rPr lang="ru-RU" b="1" dirty="0">
                <a:solidFill>
                  <a:srgbClr val="0070C0"/>
                </a:solidFill>
              </a:rPr>
              <a:t>спиралевидное движение в горизонтальной плоскости»</a:t>
            </a:r>
            <a:r>
              <a:rPr lang="ru-RU" dirty="0"/>
              <a:t>. </a:t>
            </a:r>
          </a:p>
          <a:p>
            <a:pPr algn="r"/>
            <a:r>
              <a:rPr lang="ru-RU" dirty="0"/>
              <a:t>Монахиня Александра (Захарченко)</a:t>
            </a:r>
          </a:p>
        </p:txBody>
      </p:sp>
      <p:pic>
        <p:nvPicPr>
          <p:cNvPr id="45059" name="Picture 3" descr="G:\Мои электронные документы\Статьи свои\Концепты и рисунки\Конус\вертикаль горизонт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24629" y="2428869"/>
            <a:ext cx="3544887" cy="3963987"/>
          </a:xfrm>
          <a:prstGeom prst="rect">
            <a:avLst/>
          </a:prstGeom>
          <a:noFill/>
        </p:spPr>
      </p:pic>
      <p:pic>
        <p:nvPicPr>
          <p:cNvPr id="45060" name="Picture 4" descr="C:\Users\Остапенко\Desktop\maxresdefault.jpg"/>
          <p:cNvPicPr>
            <a:picLocks noChangeAspect="1" noChangeArrowheads="1"/>
          </p:cNvPicPr>
          <p:nvPr/>
        </p:nvPicPr>
        <p:blipFill>
          <a:blip r:embed="rId3"/>
          <a:srcRect l="30468" t="1389" r="21094"/>
          <a:stretch>
            <a:fillRect/>
          </a:stretch>
        </p:blipFill>
        <p:spPr bwMode="auto">
          <a:xfrm>
            <a:off x="3881422" y="2500306"/>
            <a:ext cx="2214578" cy="2536040"/>
          </a:xfrm>
          <a:prstGeom prst="rect">
            <a:avLst/>
          </a:prstGeom>
          <a:noFill/>
        </p:spPr>
      </p:pic>
      <p:pic>
        <p:nvPicPr>
          <p:cNvPr id="45058" name="Picture 2" descr="C:\Users\Остапенко\Desktop\UW9Z3KV8qc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24034" y="3786191"/>
            <a:ext cx="2071702" cy="25108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98102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G:\Мои электронные документы\Статьи свои\Концепты и рисунки\конус2018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9853" y="0"/>
            <a:ext cx="642942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48170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G:\Мои электронные документы\Статьи свои\Концепты и рисунки\Конус\конус дерево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9852" y="24"/>
            <a:ext cx="642942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06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5" t="12187" r="37545" b="12888"/>
          <a:stretch/>
        </p:blipFill>
        <p:spPr>
          <a:xfrm>
            <a:off x="6736894" y="1925064"/>
            <a:ext cx="4804756" cy="4438997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3307" y="976163"/>
            <a:ext cx="3193500" cy="475130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4"/>
          <a:srcRect l="9616"/>
          <a:stretch/>
        </p:blipFill>
        <p:spPr>
          <a:xfrm>
            <a:off x="322350" y="249381"/>
            <a:ext cx="3072855" cy="458862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36747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Остапенко\Desktop\_DSC5043-63 (1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285728"/>
            <a:ext cx="9144000" cy="6414516"/>
          </a:xfrm>
          <a:prstGeom prst="rect">
            <a:avLst/>
          </a:prstGeom>
          <a:noFill/>
        </p:spPr>
      </p:pic>
      <p:sp>
        <p:nvSpPr>
          <p:cNvPr id="1026" name="AutoShape 2" descr="https://sun9-49.userapi.com/impg/5oLX2biRPqyRta0wUX3nvSgBWub2cTVOUuyl2Q/BMrocVpWX60.jpg?size=604x403&amp;quality=96&amp;sign=3e567b1d61a2a2c1e684298da6de5087&amp;type=album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>
              <a:solidFill>
                <a:prstClr val="black"/>
              </a:solidFill>
              <a:latin typeface="Verdana"/>
            </a:endParaRPr>
          </a:p>
        </p:txBody>
      </p:sp>
      <p:sp>
        <p:nvSpPr>
          <p:cNvPr id="1028" name="AutoShape 4" descr="https://sun9-49.userapi.com/impg/5oLX2biRPqyRta0wUX3nvSgBWub2cTVOUuyl2Q/BMrocVpWX60.jpg?size=604x403&amp;quality=96&amp;sign=3e567b1d61a2a2c1e684298da6de5087&amp;type=album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>
              <a:solidFill>
                <a:prstClr val="black"/>
              </a:solidFill>
              <a:latin typeface="Verdana"/>
            </a:endParaRPr>
          </a:p>
        </p:txBody>
      </p:sp>
      <p:pic>
        <p:nvPicPr>
          <p:cNvPr id="1029" name="Picture 5" descr="C:\Users\Остапенко\Desktop\BMrocVpWX60.jpg"/>
          <p:cNvPicPr>
            <a:picLocks noChangeAspect="1" noChangeArrowheads="1"/>
          </p:cNvPicPr>
          <p:nvPr/>
        </p:nvPicPr>
        <p:blipFill>
          <a:blip r:embed="rId3"/>
          <a:srcRect l="18625" r="20530"/>
          <a:stretch>
            <a:fillRect/>
          </a:stretch>
        </p:blipFill>
        <p:spPr bwMode="auto">
          <a:xfrm>
            <a:off x="2095473" y="642918"/>
            <a:ext cx="3323903" cy="3644962"/>
          </a:xfrm>
          <a:prstGeom prst="rect">
            <a:avLst/>
          </a:prstGeom>
          <a:noFill/>
        </p:spPr>
      </p:pic>
      <p:sp>
        <p:nvSpPr>
          <p:cNvPr id="5" name="Заголовок 1"/>
          <p:cNvSpPr txBox="1">
            <a:spLocks/>
          </p:cNvSpPr>
          <p:nvPr/>
        </p:nvSpPr>
        <p:spPr>
          <a:xfrm>
            <a:off x="7024694" y="500043"/>
            <a:ext cx="3786214" cy="10715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ru-RU" sz="2000" b="1" dirty="0">
                <a:solidFill>
                  <a:srgbClr val="C00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Verdana"/>
              </a:rPr>
              <a:t>Архиепископ </a:t>
            </a:r>
          </a:p>
          <a:p>
            <a:pPr>
              <a:spcBef>
                <a:spcPct val="0"/>
              </a:spcBef>
              <a:defRPr/>
            </a:pPr>
            <a:r>
              <a:rPr lang="ru-RU" sz="2000" b="1" dirty="0" err="1">
                <a:solidFill>
                  <a:srgbClr val="C00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Verdana"/>
              </a:rPr>
              <a:t>Евсевий</a:t>
            </a:r>
            <a:r>
              <a:rPr lang="ru-RU" sz="2000" b="1" dirty="0">
                <a:solidFill>
                  <a:srgbClr val="C00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Verdana"/>
              </a:rPr>
              <a:t> (</a:t>
            </a:r>
            <a:r>
              <a:rPr lang="ru-RU" sz="2000" b="1" dirty="0" err="1">
                <a:solidFill>
                  <a:srgbClr val="C00000"/>
                </a:solidFill>
                <a:latin typeface="Verdana"/>
              </a:rPr>
              <a:t>Орлинский</a:t>
            </a:r>
            <a:r>
              <a:rPr lang="ru-RU" sz="2000" b="1" dirty="0">
                <a:solidFill>
                  <a:srgbClr val="C00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Verdana"/>
              </a:rPr>
              <a:t>)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2595538" y="4572008"/>
            <a:ext cx="4572000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r>
              <a:rPr lang="ru-RU" dirty="0">
                <a:solidFill>
                  <a:prstClr val="black"/>
                </a:solidFill>
                <a:latin typeface="Verdana"/>
              </a:rPr>
              <a:t>Воспитывать – это «значит выводить воспитанника из состояния повреждения и доводить его до того, чтобы он </a:t>
            </a:r>
            <a:r>
              <a:rPr lang="ru-RU" b="1" dirty="0">
                <a:solidFill>
                  <a:srgbClr val="C00000"/>
                </a:solidFill>
                <a:latin typeface="Verdana"/>
              </a:rPr>
              <a:t>сам собою </a:t>
            </a:r>
            <a:r>
              <a:rPr lang="ru-RU" dirty="0">
                <a:solidFill>
                  <a:prstClr val="black"/>
                </a:solidFill>
                <a:latin typeface="Verdana"/>
              </a:rPr>
              <a:t>мог достигать своего истинного назначения, </a:t>
            </a:r>
            <a:r>
              <a:rPr lang="ru-RU" i="1" dirty="0" err="1">
                <a:solidFill>
                  <a:srgbClr val="FF0000"/>
                </a:solidFill>
                <a:latin typeface="Verdana"/>
              </a:rPr>
              <a:t>вре́менного</a:t>
            </a:r>
            <a:r>
              <a:rPr lang="ru-RU" i="1" dirty="0">
                <a:solidFill>
                  <a:prstClr val="black"/>
                </a:solidFill>
                <a:latin typeface="Verdana"/>
              </a:rPr>
              <a:t> </a:t>
            </a:r>
            <a:r>
              <a:rPr lang="ru-RU" dirty="0">
                <a:solidFill>
                  <a:prstClr val="black"/>
                </a:solidFill>
                <a:latin typeface="Verdana"/>
              </a:rPr>
              <a:t>и</a:t>
            </a:r>
            <a:r>
              <a:rPr lang="ru-RU" i="1" dirty="0">
                <a:solidFill>
                  <a:prstClr val="black"/>
                </a:solidFill>
                <a:latin typeface="Verdana"/>
              </a:rPr>
              <a:t> </a:t>
            </a:r>
            <a:r>
              <a:rPr lang="ru-RU" i="1" dirty="0">
                <a:solidFill>
                  <a:srgbClr val="FF0000"/>
                </a:solidFill>
                <a:latin typeface="Verdana"/>
              </a:rPr>
              <a:t>вечного</a:t>
            </a:r>
            <a:r>
              <a:rPr lang="ru-RU" dirty="0">
                <a:solidFill>
                  <a:prstClr val="black"/>
                </a:solidFill>
                <a:latin typeface="Verdana"/>
              </a:rPr>
              <a:t>»</a:t>
            </a:r>
          </a:p>
        </p:txBody>
      </p:sp>
    </p:spTree>
    <p:extLst>
      <p:ext uri="{BB962C8B-B14F-4D97-AF65-F5344CB8AC3E}">
        <p14:creationId xmlns:p14="http://schemas.microsoft.com/office/powerpoint/2010/main" val="3035110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Остапенко\Desktop\_DSC8675-79.jpg"/>
          <p:cNvPicPr>
            <a:picLocks noChangeAspect="1" noChangeArrowheads="1"/>
          </p:cNvPicPr>
          <p:nvPr/>
        </p:nvPicPr>
        <p:blipFill>
          <a:blip r:embed="rId2">
            <a:lum bright="-20000" contrast="30000"/>
          </a:blip>
          <a:srcRect/>
          <a:stretch>
            <a:fillRect/>
          </a:stretch>
        </p:blipFill>
        <p:spPr bwMode="auto">
          <a:xfrm>
            <a:off x="1732806" y="0"/>
            <a:ext cx="8672513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309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Остапенко\Desktop\_DSC8675-7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94617" y="108066"/>
            <a:ext cx="8672513" cy="6858000"/>
          </a:xfrm>
          <a:prstGeom prst="rect">
            <a:avLst/>
          </a:prstGeom>
          <a:noFill/>
        </p:spPr>
      </p:pic>
      <p:pic>
        <p:nvPicPr>
          <p:cNvPr id="1027" name="Picture 3" descr="C:\Users\Остапенко\Desktop\WhatsApp Image 2022-01-12 at 13.47.23 (1).jpe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7754" y="563167"/>
            <a:ext cx="8507813" cy="3857652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0547220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Остапенко\Desktop\WhatsApp Image 2022-01-12 at 13.47.23 (1)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14325" y="2771250"/>
            <a:ext cx="8507813" cy="3857652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</p:pic>
      <p:pic>
        <p:nvPicPr>
          <p:cNvPr id="2050" name="Picture 2" descr="C:\Users\Остапенко\Desktop\1_9e6631de1402fb157dc78c56fd0e1064_1390982640.jpg"/>
          <p:cNvPicPr>
            <a:picLocks noChangeAspect="1" noChangeArrowheads="1"/>
          </p:cNvPicPr>
          <p:nvPr/>
        </p:nvPicPr>
        <p:blipFill>
          <a:blip r:embed="rId3"/>
          <a:srcRect l="2469" t="5263" r="4932" b="1754"/>
          <a:stretch>
            <a:fillRect/>
          </a:stretch>
        </p:blipFill>
        <p:spPr bwMode="auto">
          <a:xfrm>
            <a:off x="402502" y="217666"/>
            <a:ext cx="5661125" cy="4000528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0610307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Остапенко\Desktop\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52596" y="1071546"/>
            <a:ext cx="8162970" cy="46434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7768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6215149" y="1133592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dirty="0"/>
              <a:t>Два чувства дивно </a:t>
            </a:r>
            <a:r>
              <a:rPr lang="ru-RU" dirty="0" err="1"/>
              <a:t>бли́зки</a:t>
            </a:r>
            <a:r>
              <a:rPr lang="ru-RU" dirty="0"/>
              <a:t> нам.</a:t>
            </a:r>
          </a:p>
          <a:p>
            <a:r>
              <a:rPr lang="ru-RU" dirty="0"/>
              <a:t>В них обретает сердце пищу:</a:t>
            </a:r>
          </a:p>
          <a:p>
            <a:r>
              <a:rPr lang="ru-RU" dirty="0"/>
              <a:t>Любовь к родному пепелищу,</a:t>
            </a:r>
          </a:p>
          <a:p>
            <a:r>
              <a:rPr lang="ru-RU" dirty="0"/>
              <a:t>Любовь к отеческим гробам.</a:t>
            </a:r>
          </a:p>
          <a:p>
            <a:endParaRPr lang="ru-RU" dirty="0"/>
          </a:p>
          <a:p>
            <a:r>
              <a:rPr lang="ru-RU" dirty="0"/>
              <a:t>На них основано от века,</a:t>
            </a:r>
          </a:p>
          <a:p>
            <a:r>
              <a:rPr lang="ru-RU" dirty="0"/>
              <a:t>По воле Бога Самого́,</a:t>
            </a:r>
          </a:p>
          <a:p>
            <a:r>
              <a:rPr lang="ru-RU" dirty="0" err="1"/>
              <a:t>Самостоянье</a:t>
            </a:r>
            <a:r>
              <a:rPr lang="ru-RU" dirty="0"/>
              <a:t> человека,</a:t>
            </a:r>
          </a:p>
          <a:p>
            <a:r>
              <a:rPr lang="ru-RU" dirty="0"/>
              <a:t>Залог величия его.</a:t>
            </a:r>
          </a:p>
          <a:p>
            <a:endParaRPr lang="ru-RU" dirty="0"/>
          </a:p>
          <a:p>
            <a:r>
              <a:rPr lang="ru-RU" dirty="0"/>
              <a:t>Животворящая святыня!</a:t>
            </a:r>
          </a:p>
          <a:p>
            <a:r>
              <a:rPr lang="ru-RU" dirty="0"/>
              <a:t>Земля была б без них мертва,</a:t>
            </a:r>
          </a:p>
          <a:p>
            <a:r>
              <a:rPr lang="ru-RU" dirty="0"/>
              <a:t>Как  ..........пустыня</a:t>
            </a:r>
          </a:p>
          <a:p>
            <a:r>
              <a:rPr lang="ru-RU" dirty="0"/>
              <a:t>И как алтарь без божества.</a:t>
            </a:r>
          </a:p>
          <a:p>
            <a:endParaRPr lang="ru-RU" dirty="0"/>
          </a:p>
          <a:p>
            <a:r>
              <a:rPr lang="ru-RU" dirty="0"/>
              <a:t>октябрь 1830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578" y="844521"/>
            <a:ext cx="4355575" cy="510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214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Остапенко\Desktop\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81289" y="242889"/>
            <a:ext cx="6829425" cy="6372225"/>
          </a:xfrm>
          <a:prstGeom prst="rect">
            <a:avLst/>
          </a:prstGeom>
          <a:noFill/>
        </p:spPr>
      </p:pic>
      <p:cxnSp>
        <p:nvCxnSpPr>
          <p:cNvPr id="3" name="Прямая соединительная линия 2"/>
          <p:cNvCxnSpPr/>
          <p:nvPr/>
        </p:nvCxnSpPr>
        <p:spPr>
          <a:xfrm>
            <a:off x="4729942" y="4015047"/>
            <a:ext cx="1155469" cy="0"/>
          </a:xfrm>
          <a:prstGeom prst="line">
            <a:avLst/>
          </a:pr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6835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9813" y="209116"/>
            <a:ext cx="5660362" cy="6524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936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6965" y="0"/>
            <a:ext cx="4721196" cy="688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6616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789708" y="704008"/>
            <a:ext cx="10316095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Это состояние воспитанника мы вслед за владыкой </a:t>
            </a:r>
            <a:r>
              <a:rPr lang="ru-RU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Евсевием</a:t>
            </a:r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ru-RU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Орлинским</a:t>
            </a:r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считаем верным именовать </a:t>
            </a:r>
            <a:r>
              <a:rPr lang="ru-RU" sz="24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зрелостью</a:t>
            </a:r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</a:p>
          <a:p>
            <a:endParaRPr lang="ru-RU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«Воспитание берёт воспитанника под свою опеку только для того, чтобы он, по достижению </a:t>
            </a:r>
            <a:r>
              <a:rPr lang="ru-RU" sz="2400" i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зрелости</a:t>
            </a:r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ru-RU" sz="2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сам</a:t>
            </a:r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продолжал своё образование. &lt;…&gt; Особенно в нравственном отношении </a:t>
            </a:r>
            <a:r>
              <a:rPr lang="ru-RU" sz="2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никогда </a:t>
            </a:r>
            <a:r>
              <a:rPr lang="ru-RU" sz="2400" i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нельзя достигнуть полного совершенства, но к нему всегда можно только более и более приближаться</a:t>
            </a:r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Хотя в</a:t>
            </a:r>
            <a:r>
              <a:rPr lang="ru-RU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оспитание должно руководить юного путника на прямую дорогу, но идти по ней к последней цели он должен уже сам, и в этом состоит его постоянная обязанность, простирающаяся на всю жизнь. Горе воспитаннику, если он там, где кончилось для него воспитание, останавливается и не хочет идти вперёд по указанной ему дороге!</a:t>
            </a:r>
            <a:r>
              <a:rPr lang="ru-RU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»</a:t>
            </a:r>
            <a:endParaRPr lang="ru-R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3732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520" y="457200"/>
            <a:ext cx="9015816" cy="587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80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103173"/>
            <a:ext cx="4181302" cy="6587523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20" y="133437"/>
            <a:ext cx="4015047" cy="6526994"/>
          </a:xfrm>
          <a:prstGeom prst="rect">
            <a:avLst/>
          </a:prstGeom>
        </p:spPr>
      </p:pic>
      <p:sp>
        <p:nvSpPr>
          <p:cNvPr id="4" name="Прямоугольник 3"/>
          <p:cNvSpPr/>
          <p:nvPr/>
        </p:nvSpPr>
        <p:spPr>
          <a:xfrm>
            <a:off x="9208809" y="5862843"/>
            <a:ext cx="240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/>
              <a:t>с 1872 по 1917 гг.</a:t>
            </a:r>
          </a:p>
        </p:txBody>
      </p:sp>
    </p:spTree>
    <p:extLst>
      <p:ext uri="{BB962C8B-B14F-4D97-AF65-F5344CB8AC3E}">
        <p14:creationId xmlns:p14="http://schemas.microsoft.com/office/powerpoint/2010/main" val="18949717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1570" y="76918"/>
            <a:ext cx="4650510" cy="663535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Прямоугольник 2"/>
          <p:cNvSpPr/>
          <p:nvPr/>
        </p:nvSpPr>
        <p:spPr>
          <a:xfrm>
            <a:off x="8535364" y="5729840"/>
            <a:ext cx="240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/>
              <a:t>с 1944 по 1962 гг.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6724996" y="2061248"/>
            <a:ext cx="5178829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/>
              <a:t>Постановление Совета народных комиссаров РСФСР «О введении цифровой пятибалльной системы оценки успеваемости и поведения учащихся начальной, семилетней и средней школы» № 18 от 10 января 1944 г.</a:t>
            </a:r>
          </a:p>
        </p:txBody>
      </p:sp>
      <p:sp>
        <p:nvSpPr>
          <p:cNvPr id="8" name="Прямоугольная выноска 7"/>
          <p:cNvSpPr/>
          <p:nvPr/>
        </p:nvSpPr>
        <p:spPr>
          <a:xfrm>
            <a:off x="5345083" y="532015"/>
            <a:ext cx="6051666" cy="1418393"/>
          </a:xfrm>
          <a:prstGeom prst="wedgeRectCallout">
            <a:avLst>
              <a:gd name="adj1" fmla="val -79349"/>
              <a:gd name="adj2" fmla="val 69453"/>
            </a:avLst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dirty="0"/>
              <a:t>«Выдача свидетельств и аттестатов допускается только при отличном поведении ученика со следующей записью: </a:t>
            </a:r>
            <a:r>
              <a:rPr lang="ru-RU" b="1" dirty="0" err="1">
                <a:solidFill>
                  <a:srgbClr val="C00000"/>
                </a:solidFill>
              </a:rPr>
              <a:t>ˮпри</a:t>
            </a:r>
            <a:r>
              <a:rPr lang="ru-RU" b="1" dirty="0">
                <a:solidFill>
                  <a:srgbClr val="C00000"/>
                </a:solidFill>
              </a:rPr>
              <a:t> отличном </a:t>
            </a:r>
            <a:r>
              <a:rPr lang="ru-RU" b="1" dirty="0" err="1">
                <a:solidFill>
                  <a:srgbClr val="C00000"/>
                </a:solidFill>
              </a:rPr>
              <a:t>поведенииˮ</a:t>
            </a:r>
            <a:r>
              <a:rPr lang="ru-RU" dirty="0"/>
              <a:t>»</a:t>
            </a:r>
          </a:p>
        </p:txBody>
      </p:sp>
      <p:sp>
        <p:nvSpPr>
          <p:cNvPr id="9" name="Прямоугольная выноска 8"/>
          <p:cNvSpPr/>
          <p:nvPr/>
        </p:nvSpPr>
        <p:spPr>
          <a:xfrm>
            <a:off x="5403272" y="3800497"/>
            <a:ext cx="6051666" cy="784333"/>
          </a:xfrm>
          <a:prstGeom prst="wedgeRectCallout">
            <a:avLst>
              <a:gd name="adj1" fmla="val -59981"/>
              <a:gd name="adj2" fmla="val -19574"/>
            </a:avLst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Прямоугольник 10"/>
          <p:cNvSpPr/>
          <p:nvPr/>
        </p:nvSpPr>
        <p:spPr>
          <a:xfrm>
            <a:off x="5487364" y="380049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dirty="0"/>
              <a:t>«Настоящий аттестат даёт его владельцу право поступления в высшие заведения Союза ССР»</a:t>
            </a:r>
          </a:p>
        </p:txBody>
      </p:sp>
    </p:spTree>
    <p:extLst>
      <p:ext uri="{BB962C8B-B14F-4D97-AF65-F5344CB8AC3E}">
        <p14:creationId xmlns:p14="http://schemas.microsoft.com/office/powerpoint/2010/main" val="28688021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1952596" y="428605"/>
            <a:ext cx="828680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dirty="0"/>
              <a:t>«воспитывать – это «значит выводить воспитанника из состояния повреждения и доводить его до того, чтобы он </a:t>
            </a:r>
            <a:r>
              <a:rPr lang="ru-RU" sz="2800" dirty="0">
                <a:solidFill>
                  <a:srgbClr val="C00000"/>
                </a:solidFill>
              </a:rPr>
              <a:t>сам</a:t>
            </a:r>
            <a:r>
              <a:rPr lang="ru-RU" sz="2800" dirty="0"/>
              <a:t> собою мог достигать своего истинного назначения, </a:t>
            </a:r>
            <a:r>
              <a:rPr lang="ru-RU" sz="2800" i="1" dirty="0" err="1">
                <a:solidFill>
                  <a:srgbClr val="FF0000"/>
                </a:solidFill>
              </a:rPr>
              <a:t>вре́менного</a:t>
            </a:r>
            <a:r>
              <a:rPr lang="ru-RU" sz="2800" i="1" dirty="0"/>
              <a:t> </a:t>
            </a:r>
            <a:r>
              <a:rPr lang="ru-RU" sz="2800" dirty="0"/>
              <a:t>и</a:t>
            </a:r>
            <a:r>
              <a:rPr lang="ru-RU" sz="2800" i="1" dirty="0"/>
              <a:t> </a:t>
            </a:r>
            <a:r>
              <a:rPr lang="ru-RU" sz="2800" i="1" dirty="0">
                <a:solidFill>
                  <a:srgbClr val="FF0000"/>
                </a:solidFill>
              </a:rPr>
              <a:t>вечного</a:t>
            </a:r>
            <a:r>
              <a:rPr lang="ru-RU" sz="2800" dirty="0"/>
              <a:t>»</a:t>
            </a:r>
          </a:p>
        </p:txBody>
      </p:sp>
      <p:graphicFrame>
        <p:nvGraphicFramePr>
          <p:cNvPr id="7" name="Таблица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952279"/>
              </p:ext>
            </p:extLst>
          </p:nvPr>
        </p:nvGraphicFramePr>
        <p:xfrm>
          <a:off x="606829" y="2675373"/>
          <a:ext cx="11022676" cy="3602615"/>
        </p:xfrm>
        <a:graphic>
          <a:graphicData uri="http://schemas.openxmlformats.org/drawingml/2006/table">
            <a:tbl>
              <a:tblPr/>
              <a:tblGrid>
                <a:gridCol w="40316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570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339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259"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endParaRPr lang="ru-RU" sz="20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3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Антиномия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259"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Назначение человека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b="1" dirty="0" err="1">
                          <a:solidFill>
                            <a:srgbClr val="FF0000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вре́менное</a:t>
                      </a:r>
                      <a:endParaRPr lang="ru-RU" sz="2800" b="1" dirty="0">
                        <a:solidFill>
                          <a:srgbClr val="FF0000"/>
                        </a:solidFill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b="1" dirty="0">
                          <a:solidFill>
                            <a:srgbClr val="FF0000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вечное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8617"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Образ желанного будущего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здешний (земной)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нездешний (неземной)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4467"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Антропологический идеал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достижимый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недостижимый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0632"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Образовательная цель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предельная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ru-RU" sz="28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запредельная</a:t>
                      </a:r>
                    </a:p>
                  </a:txBody>
                  <a:tcPr marL="66805" marR="668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4838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4999010" y="609580"/>
            <a:ext cx="521497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b="1" dirty="0">
                <a:solidFill>
                  <a:srgbClr val="C00000"/>
                </a:solidFill>
              </a:rPr>
              <a:t>Каким мы видим наше будущее? В каком будущем мы хотим жить?</a:t>
            </a:r>
            <a:r>
              <a:rPr lang="ru-RU" sz="2400" dirty="0">
                <a:solidFill>
                  <a:srgbClr val="C00000"/>
                </a:solidFill>
              </a:rPr>
              <a:t> </a:t>
            </a:r>
          </a:p>
          <a:p>
            <a:endParaRPr lang="ru-RU" sz="2400" dirty="0">
              <a:solidFill>
                <a:srgbClr val="C00000"/>
              </a:solidFill>
            </a:endParaRPr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1549400" y="1919968"/>
            <a:ext cx="9423400" cy="397031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ru-RU" sz="3600" dirty="0">
                <a:solidFill>
                  <a:srgbClr val="0070C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ОБРАЗ ЖЕЛАННОГО БУДУЩЕГО:</a:t>
            </a:r>
            <a:r>
              <a:rPr lang="ru-RU" sz="3600" i="1" dirty="0"/>
              <a:t>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ru-RU" sz="3600" dirty="0"/>
              <a:t>1) </a:t>
            </a:r>
            <a:r>
              <a:rPr lang="ru-RU" sz="3600" b="1" i="1" dirty="0">
                <a:solidFill>
                  <a:srgbClr val="C00000"/>
                </a:solidFill>
              </a:rPr>
              <a:t>образ желанного земного будущего</a:t>
            </a:r>
            <a:r>
              <a:rPr lang="ru-RU" sz="3600" b="1" dirty="0">
                <a:solidFill>
                  <a:srgbClr val="C00000"/>
                </a:solidFill>
              </a:rPr>
              <a:t>: </a:t>
            </a:r>
            <a:r>
              <a:rPr lang="ru-RU" sz="3600" dirty="0"/>
              <a:t>Симфония Православной Церкви и государства;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ru-RU" sz="3600" dirty="0"/>
              <a:t>2) </a:t>
            </a:r>
            <a:r>
              <a:rPr lang="ru-RU" sz="3600" b="1" i="1" dirty="0">
                <a:solidFill>
                  <a:srgbClr val="C00000"/>
                </a:solidFill>
              </a:rPr>
              <a:t>образ желанного вечного будущего</a:t>
            </a:r>
            <a:r>
              <a:rPr lang="ru-RU" sz="3600" b="1" dirty="0">
                <a:solidFill>
                  <a:srgbClr val="C00000"/>
                </a:solidFill>
              </a:rPr>
              <a:t>: </a:t>
            </a:r>
            <a:r>
              <a:rPr lang="ru-RU" sz="3600" dirty="0"/>
              <a:t>Царство Небесное, которое внутри нас (Лк. 17: 20-21)</a:t>
            </a:r>
            <a:endParaRPr lang="ru-RU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4620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7018310" y="558781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2400" b="1" dirty="0">
                <a:solidFill>
                  <a:srgbClr val="C00000"/>
                </a:solidFill>
              </a:rPr>
              <a:t>Кого мы хотим воспитать?</a:t>
            </a:r>
            <a:endParaRPr lang="ru-RU" sz="2400" dirty="0">
              <a:solidFill>
                <a:srgbClr val="C00000"/>
              </a:solidFill>
            </a:endParaRPr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2238348" y="1500174"/>
            <a:ext cx="7929618" cy="48320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ru-RU" sz="2800" dirty="0"/>
              <a:t>Образ </a:t>
            </a:r>
            <a:r>
              <a:rPr lang="ru-RU" sz="2800" b="1" dirty="0">
                <a:solidFill>
                  <a:srgbClr val="C00000"/>
                </a:solidFill>
              </a:rPr>
              <a:t>совершенного Богочеловека Христа</a:t>
            </a:r>
            <a:r>
              <a:rPr lang="ru-RU" sz="2800" dirty="0">
                <a:solidFill>
                  <a:srgbClr val="C00000"/>
                </a:solidFill>
              </a:rPr>
              <a:t> </a:t>
            </a:r>
            <a:r>
              <a:rPr lang="ru-RU" sz="2800" dirty="0"/>
              <a:t>– это </a:t>
            </a:r>
            <a:r>
              <a:rPr lang="ru-RU" sz="2800" b="1" i="1" dirty="0">
                <a:solidFill>
                  <a:srgbClr val="00B0F0"/>
                </a:solidFill>
              </a:rPr>
              <a:t>недостижимый антропологический идеал</a:t>
            </a:r>
            <a:r>
              <a:rPr lang="ru-RU" sz="2800" b="1" dirty="0">
                <a:solidFill>
                  <a:srgbClr val="00B0F0"/>
                </a:solidFill>
              </a:rPr>
              <a:t> </a:t>
            </a:r>
            <a:r>
              <a:rPr lang="ru-RU" sz="2800" dirty="0"/>
              <a:t>как ориентир Света</a:t>
            </a:r>
            <a:r>
              <a:rPr lang="ru-RU" sz="2800" dirty="0">
                <a:solidFill>
                  <a:srgbClr val="00B050"/>
                </a:solidFill>
              </a:rPr>
              <a:t> </a:t>
            </a:r>
            <a:r>
              <a:rPr lang="ru-RU" sz="2800" i="1" dirty="0">
                <a:solidFill>
                  <a:srgbClr val="00B050"/>
                </a:solidFill>
              </a:rPr>
              <a:t>(</a:t>
            </a:r>
            <a:r>
              <a:rPr lang="en-US" sz="2800" i="1" dirty="0">
                <a:solidFill>
                  <a:srgbClr val="00B050"/>
                </a:solidFill>
              </a:rPr>
              <a:t>orient </a:t>
            </a:r>
            <a:r>
              <a:rPr lang="en-US" sz="2800" i="1" dirty="0" err="1">
                <a:solidFill>
                  <a:srgbClr val="00B050"/>
                </a:solidFill>
              </a:rPr>
              <a:t>lux</a:t>
            </a:r>
            <a:r>
              <a:rPr lang="ru-RU" sz="2800" i="1" dirty="0">
                <a:solidFill>
                  <a:srgbClr val="00B050"/>
                </a:solidFill>
              </a:rPr>
              <a:t>) </a:t>
            </a:r>
            <a:r>
              <a:rPr lang="ru-RU" sz="2800" dirty="0"/>
              <a:t>и вершины </a:t>
            </a:r>
            <a:r>
              <a:rPr lang="ru-RU" sz="2800" dirty="0" err="1"/>
              <a:t>лествицы</a:t>
            </a:r>
            <a:r>
              <a:rPr lang="ru-RU" sz="2800" dirty="0"/>
              <a:t> </a:t>
            </a:r>
            <a:r>
              <a:rPr lang="ru-RU" sz="2800" i="1" dirty="0">
                <a:solidFill>
                  <a:srgbClr val="00B050"/>
                </a:solidFill>
              </a:rPr>
              <a:t>(</a:t>
            </a:r>
            <a:r>
              <a:rPr lang="ru-RU" sz="2800" i="1" dirty="0" err="1">
                <a:solidFill>
                  <a:srgbClr val="00B050"/>
                </a:solidFill>
              </a:rPr>
              <a:t>ἀκμή</a:t>
            </a:r>
            <a:r>
              <a:rPr lang="ru-RU" sz="2800" i="1" dirty="0">
                <a:solidFill>
                  <a:srgbClr val="00B050"/>
                </a:solidFill>
              </a:rPr>
              <a:t>)</a:t>
            </a:r>
            <a:r>
              <a:rPr lang="ru-RU" sz="2800" i="1" dirty="0"/>
              <a:t>,</a:t>
            </a:r>
          </a:p>
          <a:p>
            <a:endParaRPr lang="ru-RU" sz="2800" dirty="0">
              <a:solidFill>
                <a:srgbClr val="00B050"/>
              </a:solidFill>
            </a:endParaRPr>
          </a:p>
          <a:p>
            <a:r>
              <a:rPr lang="ru-RU" sz="2800" dirty="0"/>
              <a:t>а </a:t>
            </a:r>
            <a:r>
              <a:rPr lang="ru-RU" sz="2800" b="1" i="1" dirty="0">
                <a:solidFill>
                  <a:srgbClr val="00B0F0"/>
                </a:solidFill>
              </a:rPr>
              <a:t>достижимый антропологический идеал</a:t>
            </a:r>
            <a:r>
              <a:rPr lang="ru-RU" sz="2800" b="1" dirty="0">
                <a:solidFill>
                  <a:srgbClr val="00B0F0"/>
                </a:solidFill>
              </a:rPr>
              <a:t> </a:t>
            </a:r>
            <a:r>
              <a:rPr lang="ru-RU" sz="2800" dirty="0"/>
              <a:t>– это </a:t>
            </a:r>
            <a:r>
              <a:rPr lang="ru-RU" sz="2800" b="1" dirty="0"/>
              <a:t>образ человека, верующего во Христа и самостоятельно стремящегося жить по заповеди любви.</a:t>
            </a:r>
            <a:endParaRPr lang="ru-RU" sz="2800" dirty="0"/>
          </a:p>
        </p:txBody>
      </p:sp>
    </p:spTree>
    <p:extLst>
      <p:ext uri="{BB962C8B-B14F-4D97-AF65-F5344CB8AC3E}">
        <p14:creationId xmlns:p14="http://schemas.microsoft.com/office/powerpoint/2010/main" val="16894396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Таблица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448955"/>
              </p:ext>
            </p:extLst>
          </p:nvPr>
        </p:nvGraphicFramePr>
        <p:xfrm>
          <a:off x="623455" y="428604"/>
          <a:ext cx="11080864" cy="6022072"/>
        </p:xfrm>
        <a:graphic>
          <a:graphicData uri="http://schemas.openxmlformats.org/drawingml/2006/table">
            <a:tbl>
              <a:tblPr/>
              <a:tblGrid>
                <a:gridCol w="1821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7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265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377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674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21192"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 err="1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Методоло-гические</a:t>
                      </a: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основания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Ключевой вопрос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Советская педагогика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Православная педагогика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68653"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 err="1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Антрополо-гическая</a:t>
                      </a: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данность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Какова изначальная природа человека?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Чистый лист, </a:t>
                      </a:r>
                      <a:r>
                        <a:rPr lang="en-US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tabula rasa</a:t>
                      </a:r>
                      <a:endParaRPr lang="ru-RU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kumimoji="0" lang="ru-RU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Искаженная человеческая природа</a:t>
                      </a:r>
                      <a:endParaRPr lang="ru-RU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4922"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Педагогическая тактика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Как </a:t>
                      </a:r>
                      <a:r>
                        <a:rPr lang="ru-RU" sz="1600" dirty="0" err="1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воспиты-вать</a:t>
                      </a: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человека?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Формирование через воздействие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kumimoji="0" lang="ru-RU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Укрепление в вере во Христа через покаяние</a:t>
                      </a:r>
                      <a:endParaRPr lang="ru-RU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430">
                <a:tc row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Образ желанного будущего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Каким мы видим наше будущее? 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Коммунистическая сверхдержава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здешний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нездешний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4492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kumimoji="0" lang="ru-RU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Симфония Православной Церкви и государства </a:t>
                      </a:r>
                      <a:endParaRPr lang="ru-RU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Царство Небесное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7461">
                <a:tc row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 err="1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Антрополо-гический</a:t>
                      </a: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идеал как целевой педагогический ориентир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Кого мы хотим воспитать?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«Новый человек», всесторонне и гармонично развитая личность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достижимый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6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недостижимый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94922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kumimoji="0" lang="ru-RU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Человек, крепкий в вере во Христа, стремящийся жить по </a:t>
                      </a:r>
                      <a:r>
                        <a:rPr lang="ru-RU" sz="14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заповеди любви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Подобие Богочеловека Христа, Нового Адама</a:t>
                      </a:r>
                    </a:p>
                  </a:txBody>
                  <a:tcPr marL="40018" marR="400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78219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638" y="1213658"/>
            <a:ext cx="4174184" cy="4174184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6173585" y="1715483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4000" b="1" dirty="0">
                <a:solidFill>
                  <a:srgbClr val="FF0000"/>
                </a:solidFill>
              </a:rPr>
              <a:t>До следующей встречи!</a:t>
            </a:r>
          </a:p>
        </p:txBody>
      </p:sp>
    </p:spTree>
    <p:extLst>
      <p:ext uri="{BB962C8B-B14F-4D97-AF65-F5344CB8AC3E}">
        <p14:creationId xmlns:p14="http://schemas.microsoft.com/office/powerpoint/2010/main" val="21399799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Аспект">
  <a:themeElements>
    <a:clrScheme name="Аспект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Аспект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Аспект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705</Words>
  <Application>Microsoft Office PowerPoint</Application>
  <PresentationFormat>Широкоэкранный</PresentationFormat>
  <Paragraphs>95</Paragraphs>
  <Slides>29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29</vt:i4>
      </vt:variant>
    </vt:vector>
  </HeadingPairs>
  <TitlesOfParts>
    <vt:vector size="34" baseType="lpstr">
      <vt:lpstr>Arial</vt:lpstr>
      <vt:lpstr>Times New Roman</vt:lpstr>
      <vt:lpstr>Verdana</vt:lpstr>
      <vt:lpstr>Wingdings 2</vt:lpstr>
      <vt:lpstr>Аспект</vt:lpstr>
      <vt:lpstr>Презентация PowerPoint</vt:lpstr>
      <vt:lpstr>Роль православия  в становлении традиционной педагогической культуры 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Две цели православной педагогики: о первом русском учебнике по воспитанию детей</dc:title>
  <dc:creator>Остапенко Андрей</dc:creator>
  <cp:lastModifiedBy>мон. Елизавета Власова</cp:lastModifiedBy>
  <cp:revision>16</cp:revision>
  <dcterms:created xsi:type="dcterms:W3CDTF">2024-03-11T03:09:44Z</dcterms:created>
  <dcterms:modified xsi:type="dcterms:W3CDTF">2024-04-09T11:35:30Z</dcterms:modified>
</cp:coreProperties>
</file>