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9" r:id="rId3"/>
    <p:sldId id="258" r:id="rId4"/>
    <p:sldId id="261" r:id="rId5"/>
    <p:sldId id="262" r:id="rId6"/>
    <p:sldId id="263" r:id="rId7"/>
    <p:sldId id="265" r:id="rId8"/>
    <p:sldId id="267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80" r:id="rId22"/>
    <p:sldId id="281" r:id="rId23"/>
    <p:sldId id="282" r:id="rId24"/>
    <p:sldId id="283" r:id="rId25"/>
    <p:sldId id="284" r:id="rId26"/>
    <p:sldId id="293" r:id="rId27"/>
    <p:sldId id="285" r:id="rId28"/>
    <p:sldId id="294" r:id="rId29"/>
    <p:sldId id="286" r:id="rId30"/>
    <p:sldId id="289" r:id="rId31"/>
    <p:sldId id="287" r:id="rId32"/>
    <p:sldId id="288" r:id="rId33"/>
    <p:sldId id="292" r:id="rId34"/>
    <p:sldId id="290" r:id="rId35"/>
    <p:sldId id="291" r:id="rId36"/>
    <p:sldId id="279" r:id="rId37"/>
  </p:sldIdLst>
  <p:sldSz cx="12192000" cy="6858000"/>
  <p:notesSz cx="6858000" cy="9144000"/>
  <p:embeddedFontLst>
    <p:embeddedFont>
      <p:font typeface="Blagovest" panose="020B0604020202020204" charset="0"/>
      <p:regular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B8C0"/>
    <a:srgbClr val="0F0D10"/>
    <a:srgbClr val="B8ABA6"/>
    <a:srgbClr val="FED4A0"/>
    <a:srgbClr val="F7E2C7"/>
    <a:srgbClr val="BFC7A3"/>
    <a:srgbClr val="A39E31"/>
    <a:srgbClr val="84BCE1"/>
    <a:srgbClr val="B6C3CC"/>
    <a:srgbClr val="E6F8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0" autoAdjust="0"/>
    <p:restoredTop sz="94660"/>
  </p:normalViewPr>
  <p:slideViewPr>
    <p:cSldViewPr snapToGrid="0">
      <p:cViewPr varScale="1">
        <p:scale>
          <a:sx n="72" d="100"/>
          <a:sy n="72" d="100"/>
        </p:scale>
        <p:origin x="91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4673-51E6-4EFD-9900-3D4380A0142B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A7D0-BB18-4952-B3F7-37EC20AEFF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4673-51E6-4EFD-9900-3D4380A0142B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A7D0-BB18-4952-B3F7-37EC20AEFF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4673-51E6-4EFD-9900-3D4380A0142B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A7D0-BB18-4952-B3F7-37EC20AEFF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4673-51E6-4EFD-9900-3D4380A0142B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A7D0-BB18-4952-B3F7-37EC20AEFF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4673-51E6-4EFD-9900-3D4380A0142B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A7D0-BB18-4952-B3F7-37EC20AEFF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4673-51E6-4EFD-9900-3D4380A0142B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A7D0-BB18-4952-B3F7-37EC20AEFF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4673-51E6-4EFD-9900-3D4380A0142B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A7D0-BB18-4952-B3F7-37EC20AEFF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4673-51E6-4EFD-9900-3D4380A0142B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A7D0-BB18-4952-B3F7-37EC20AEFF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4673-51E6-4EFD-9900-3D4380A0142B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A7D0-BB18-4952-B3F7-37EC20AEFF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4673-51E6-4EFD-9900-3D4380A0142B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A7D0-BB18-4952-B3F7-37EC20AEFF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4673-51E6-4EFD-9900-3D4380A0142B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A7D0-BB18-4952-B3F7-37EC20AEFF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A4673-51E6-4EFD-9900-3D4380A0142B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7A7D0-BB18-4952-B3F7-37EC20AEFFE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5113" y="361985"/>
            <a:ext cx="5779363" cy="1812631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  <a:spcAft>
                <a:spcPts val="500"/>
              </a:spcAft>
            </a:pPr>
            <a:r>
              <a:rPr lang="ru-RU" sz="2800" b="1" i="1" spc="120" dirty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МЕЖДУНАРОДНЫЕ </a:t>
            </a:r>
            <a:br>
              <a:rPr lang="ru-RU" sz="2800" b="1" i="1" spc="120" dirty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lang="ru-RU" sz="2800" b="1" i="1" spc="120" dirty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ИОАННОВСКИЕ ЧТЕНИЯ</a:t>
            </a:r>
            <a:br>
              <a:rPr lang="ru-RU" sz="3400" b="1" i="1" spc="120" dirty="0">
                <a:latin typeface="+mn-lt"/>
                <a:ea typeface="+mn-ea"/>
                <a:cs typeface="+mn-cs"/>
              </a:rPr>
            </a:br>
            <a:br>
              <a:rPr lang="ru-RU" sz="3400" b="1" i="1" spc="120" dirty="0">
                <a:latin typeface="+mn-lt"/>
                <a:ea typeface="+mn-ea"/>
                <a:cs typeface="+mn-cs"/>
              </a:rPr>
            </a:br>
            <a:endParaRPr lang="ru-RU" sz="3400" b="1" i="1" spc="12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7005" y="1417332"/>
            <a:ext cx="6142001" cy="4421078"/>
          </a:xfrm>
        </p:spPr>
        <p:txBody>
          <a:bodyPr>
            <a:noAutofit/>
          </a:bodyPr>
          <a:lstStyle/>
          <a:p>
            <a:r>
              <a:rPr lang="ru-RU" sz="3600" b="1" i="1" spc="120" dirty="0">
                <a:latin typeface="Cambria" panose="02040503050406030204" pitchFamily="18" charset="0"/>
                <a:ea typeface="Cambria" panose="02040503050406030204" pitchFamily="18" charset="0"/>
              </a:rPr>
              <a:t>Доклад на тему:</a:t>
            </a:r>
          </a:p>
          <a:p>
            <a:endParaRPr lang="ru-RU" sz="3600" b="1" i="1" spc="12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3600" b="1" i="1" spc="120" dirty="0">
                <a:latin typeface="Cambria" panose="02040503050406030204" pitchFamily="18" charset="0"/>
                <a:ea typeface="Cambria" panose="02040503050406030204" pitchFamily="18" charset="0"/>
              </a:rPr>
              <a:t> «ПРАВОСЛАВНЫЕ МОТИВЫ</a:t>
            </a:r>
          </a:p>
          <a:p>
            <a:r>
              <a:rPr lang="ru-RU" sz="3600" b="1" i="1" spc="120" dirty="0">
                <a:latin typeface="Cambria" panose="02040503050406030204" pitchFamily="18" charset="0"/>
                <a:ea typeface="Cambria" panose="02040503050406030204" pitchFamily="18" charset="0"/>
              </a:rPr>
              <a:t>В КИНЕМАТОГРАФЕ»</a:t>
            </a:r>
          </a:p>
          <a:p>
            <a:pPr algn="l"/>
            <a:endParaRPr lang="en-US" sz="3600" b="1" i="1" spc="12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tg-Cyrl-TJ" b="1" i="1" spc="120" dirty="0">
                <a:latin typeface="Cambria" panose="02040503050406030204" pitchFamily="18" charset="0"/>
                <a:ea typeface="Cambria" panose="02040503050406030204" pitchFamily="18" charset="0"/>
              </a:rPr>
              <a:t>монахиня Елизавета (Власова)</a:t>
            </a:r>
            <a:endParaRPr lang="ru-RU" b="1" i="1" spc="12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Рисунок 12" descr="Изображение выглядит как снимок экрана, символ, искусство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32148633-AB05-E1B8-8F27-1C638DC42C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76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черно-белый, на открытом воздухе, облако, Черно-бел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1A8C78A0-1149-37F4-38F0-06F4553F3E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1" b="1094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Человеческое лицо, плака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6E68891F-26E6-06B5-DD8A-6E7367A80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522" y="170163"/>
            <a:ext cx="4416286" cy="651767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4090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Человеческое лицо, одежда, человек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CB1D0D83-9A36-CECC-A255-27C679E2E7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866"/>
          <a:stretch/>
        </p:blipFill>
        <p:spPr>
          <a:xfrm>
            <a:off x="-190776" y="173518"/>
            <a:ext cx="11798300" cy="6512763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Человеческое лицо, человек, Борода человека&#10;&#10;Автоматически созданное описание">
            <a:extLst>
              <a:ext uri="{FF2B5EF4-FFF2-40B4-BE49-F238E27FC236}">
                <a16:creationId xmlns:a16="http://schemas.microsoft.com/office/drawing/2014/main" id="{AD2FB35F-F4BF-BBF2-C7E9-2CDCFE6F65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889" y="171718"/>
            <a:ext cx="3379112" cy="513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27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на открытом воздухе, туман, трава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E228EABC-C44C-5C3A-9057-35427F5E5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7077" y="144117"/>
            <a:ext cx="14009077" cy="6569765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Человеческое лицо, книга, плакат&#10;&#10;Автоматически созданное описание">
            <a:extLst>
              <a:ext uri="{FF2B5EF4-FFF2-40B4-BE49-F238E27FC236}">
                <a16:creationId xmlns:a16="http://schemas.microsoft.com/office/drawing/2014/main" id="{4C60F428-7371-57FF-0B87-93113C1B3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030" y="144117"/>
            <a:ext cx="3272970" cy="386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0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Компьютерная игра, Цифровая сборка, Игра в жанре приключенческого боевика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08A9FB83-7048-8BFB-4936-FB068682F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229" y="-1"/>
            <a:ext cx="13294377" cy="69573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FD24B4-E915-7BCC-68E1-F008E23066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798" y="-407504"/>
            <a:ext cx="4531807" cy="642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90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742D20F-3D50-D00F-9D61-4499175F631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8ABA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Изображение выглядит как одежда, строительство, человек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A7F62EE8-3BBC-A829-1AE8-464910B0B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11" y="0"/>
            <a:ext cx="107927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86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человек, Борода человека, Человеческое лицо, волосы на лице&#10;&#10;Автоматически созданное описание">
            <a:extLst>
              <a:ext uri="{FF2B5EF4-FFF2-40B4-BE49-F238E27FC236}">
                <a16:creationId xmlns:a16="http://schemas.microsoft.com/office/drawing/2014/main" id="{6B9C0E5E-54A7-6726-BB33-D4C0C2607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27" y="129209"/>
            <a:ext cx="11765640" cy="6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28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BEF0AF3-6AEC-72E8-091C-0E4F4F3DF74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1B8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Изображение выглядит как человек, в помещении, одежда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ADB6E59C-D9A3-41E7-8A19-4B938C1EB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60" y="0"/>
            <a:ext cx="10011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61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2E0597-1F76-36B8-78FF-7EC8976DE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42" y="-9472"/>
            <a:ext cx="12697946" cy="68674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D3CB93-F01F-6643-029D-2A45E451E28C}"/>
              </a:ext>
            </a:extLst>
          </p:cNvPr>
          <p:cNvSpPr txBox="1"/>
          <p:nvPr/>
        </p:nvSpPr>
        <p:spPr>
          <a:xfrm>
            <a:off x="2294877" y="381740"/>
            <a:ext cx="8100874" cy="230832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23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ru-RU" sz="7200" b="1" i="1" dirty="0">
                <a:solidFill>
                  <a:schemeClr val="bg1">
                    <a:lumMod val="95000"/>
                  </a:schemeClr>
                </a:solidFill>
                <a:latin typeface="Blagovest" panose="020B0500000000000000" pitchFamily="34" charset="0"/>
              </a:rPr>
              <a:t>«Горе мне, если вера моя зависит от людей»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3489311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 descr="Изображение выглядит как одежда, человек, снимок экрана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0F49F596-6241-C46D-3A30-B8C4ABEB90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" r="1" b="1"/>
          <a:stretch/>
        </p:blipFill>
        <p:spPr>
          <a:xfrm>
            <a:off x="-1117" y="-218199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77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человек, туман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56F6A2DF-2399-58D2-C4E0-371FA2EAB4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94"/>
          <a:stretch/>
        </p:blipFill>
        <p:spPr>
          <a:xfrm>
            <a:off x="-2397483" y="-8461"/>
            <a:ext cx="8830180" cy="68531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AC1432-EAD7-9B39-A507-4986E44B40FB}"/>
              </a:ext>
            </a:extLst>
          </p:cNvPr>
          <p:cNvSpPr txBox="1"/>
          <p:nvPr/>
        </p:nvSpPr>
        <p:spPr>
          <a:xfrm>
            <a:off x="6096000" y="-80247"/>
            <a:ext cx="6394115" cy="692497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>
                <a:alpha val="8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ru-RU" sz="4800" dirty="0">
                <a:latin typeface="Blagovest" panose="020B0500000000000000" pitchFamily="34" charset="0"/>
              </a:rPr>
              <a:t>•	</a:t>
            </a:r>
            <a:r>
              <a:rPr lang="ru-RU" sz="4400" dirty="0">
                <a:latin typeface="Blagovest" panose="020B0500000000000000" pitchFamily="34" charset="0"/>
              </a:rPr>
              <a:t>«Я ничего не избегаю, я люблю </a:t>
            </a:r>
            <a:r>
              <a:rPr lang="en-US" sz="4400" dirty="0">
                <a:latin typeface="Blagovest" panose="020B0500000000000000" pitchFamily="34" charset="0"/>
              </a:rPr>
              <a:t>       </a:t>
            </a:r>
          </a:p>
          <a:p>
            <a:r>
              <a:rPr lang="en-US" sz="4400" dirty="0">
                <a:latin typeface="Blagovest" panose="020B0500000000000000" pitchFamily="34" charset="0"/>
              </a:rPr>
              <a:t>            </a:t>
            </a:r>
            <a:r>
              <a:rPr lang="ru-RU" sz="4400" dirty="0">
                <a:latin typeface="Blagovest" panose="020B0500000000000000" pitchFamily="34" charset="0"/>
              </a:rPr>
              <a:t>простых людей».</a:t>
            </a:r>
          </a:p>
          <a:p>
            <a:r>
              <a:rPr lang="en-US" sz="4400" dirty="0">
                <a:latin typeface="Blagovest" panose="020B0500000000000000" pitchFamily="34" charset="0"/>
              </a:rPr>
              <a:t>        </a:t>
            </a:r>
            <a:r>
              <a:rPr lang="ru-RU" sz="4400" dirty="0">
                <a:latin typeface="Blagovest" panose="020B0500000000000000" pitchFamily="34" charset="0"/>
              </a:rPr>
              <a:t>«Честный и тяжёлый труд </a:t>
            </a:r>
            <a:r>
              <a:rPr lang="en-US" sz="4400" dirty="0">
                <a:latin typeface="Blagovest" panose="020B0500000000000000" pitchFamily="34" charset="0"/>
              </a:rPr>
              <a:t> </a:t>
            </a:r>
          </a:p>
          <a:p>
            <a:r>
              <a:rPr lang="en-US" sz="4400" dirty="0">
                <a:latin typeface="Blagovest" panose="020B0500000000000000" pitchFamily="34" charset="0"/>
              </a:rPr>
              <a:t>               </a:t>
            </a:r>
            <a:r>
              <a:rPr lang="ru-RU" sz="4400" dirty="0">
                <a:latin typeface="Blagovest" panose="020B0500000000000000" pitchFamily="34" charset="0"/>
              </a:rPr>
              <a:t>украшает каждого».</a:t>
            </a:r>
          </a:p>
          <a:p>
            <a:r>
              <a:rPr lang="ru-RU" sz="4400" dirty="0">
                <a:latin typeface="Blagovest" panose="020B0500000000000000" pitchFamily="34" charset="0"/>
              </a:rPr>
              <a:t>•	</a:t>
            </a:r>
            <a:r>
              <a:rPr lang="en-US" sz="4400" dirty="0">
                <a:latin typeface="Blagovest" panose="020B0500000000000000" pitchFamily="34" charset="0"/>
              </a:rPr>
              <a:t>   </a:t>
            </a:r>
            <a:r>
              <a:rPr lang="ru-RU" sz="4400" dirty="0">
                <a:latin typeface="Blagovest" panose="020B0500000000000000" pitchFamily="34" charset="0"/>
              </a:rPr>
              <a:t>«Добрая совесть – это самое великое из всех благ. Она – цена душевного мира и сердечного покоя».</a:t>
            </a:r>
          </a:p>
          <a:p>
            <a:r>
              <a:rPr lang="ru-RU" sz="4400" dirty="0">
                <a:latin typeface="Blagovest" panose="020B0500000000000000" pitchFamily="34" charset="0"/>
              </a:rPr>
              <a:t>•	«Когда Бог становиться единственной надеждой, четче ощущаешь Его присутствие».</a:t>
            </a:r>
            <a:r>
              <a:rPr lang="en-US" sz="4400" dirty="0">
                <a:latin typeface="Blagovest" panose="020B0500000000000000" pitchFamily="34" charset="0"/>
              </a:rPr>
              <a:t> </a:t>
            </a:r>
            <a:endParaRPr lang="ru-RU" sz="4400" dirty="0">
              <a:latin typeface="Blagovest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49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7711E2A-7174-B0A1-9E9F-8FBB75765216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84BCE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Изображение выглядит как картина, рисунок, Детское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67B4692-19F7-DAD7-2621-A9D8C1731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51" y="132727"/>
            <a:ext cx="9892683" cy="6592545"/>
          </a:xfrm>
          <a:prstGeom prst="round2DiagRect">
            <a:avLst>
              <a:gd name="adj1" fmla="val 16667"/>
              <a:gd name="adj2" fmla="val 2328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753B0FF-133C-849A-3BFB-6B9227B6A5DE}"/>
              </a:ext>
            </a:extLst>
          </p:cNvPr>
          <p:cNvGrpSpPr/>
          <p:nvPr/>
        </p:nvGrpSpPr>
        <p:grpSpPr>
          <a:xfrm>
            <a:off x="60063" y="-238423"/>
            <a:ext cx="12131937" cy="7089677"/>
            <a:chOff x="91960" y="136577"/>
            <a:chExt cx="12131937" cy="7089677"/>
          </a:xfrm>
        </p:grpSpPr>
        <p:pic>
          <p:nvPicPr>
            <p:cNvPr id="4" name="Рисунок 3" descr="Изображение выглядит как текст, музыкальный инструмент, гитара, одежда&#10;&#10;Автоматически созданное описание">
              <a:extLst>
                <a:ext uri="{FF2B5EF4-FFF2-40B4-BE49-F238E27FC236}">
                  <a16:creationId xmlns:a16="http://schemas.microsoft.com/office/drawing/2014/main" id="{727FBCDF-91CA-BA7A-CA19-74BAD47C3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6882" y="3804000"/>
              <a:ext cx="6087015" cy="3422254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текст, человек, Человеческое лицо, могила&#10;&#10;Автоматически созданное описание">
              <a:extLst>
                <a:ext uri="{FF2B5EF4-FFF2-40B4-BE49-F238E27FC236}">
                  <a16:creationId xmlns:a16="http://schemas.microsoft.com/office/drawing/2014/main" id="{05CB8D6F-C8C6-A52D-396D-9ADECEA356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272"/>
            <a:stretch/>
          </p:blipFill>
          <p:spPr>
            <a:xfrm>
              <a:off x="3645212" y="375000"/>
              <a:ext cx="2926285" cy="3385155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текст, Человеческое лицо, человек, плакат&#10;&#10;Автоматически созданное описание">
              <a:extLst>
                <a:ext uri="{FF2B5EF4-FFF2-40B4-BE49-F238E27FC236}">
                  <a16:creationId xmlns:a16="http://schemas.microsoft.com/office/drawing/2014/main" id="{F6A80687-97B4-9398-4AF4-628DB0532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9810" y="375000"/>
              <a:ext cx="2704103" cy="3461891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текст, человек, Человеческое лицо, Борода человека&#10;&#10;Автоматически созданное описание">
              <a:extLst>
                <a:ext uri="{FF2B5EF4-FFF2-40B4-BE49-F238E27FC236}">
                  <a16:creationId xmlns:a16="http://schemas.microsoft.com/office/drawing/2014/main" id="{EDCA51EC-346E-49C1-A623-F2CBB05E0E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05" t="-5362" r="29404" b="5362"/>
            <a:stretch/>
          </p:blipFill>
          <p:spPr>
            <a:xfrm>
              <a:off x="9732227" y="136577"/>
              <a:ext cx="2491670" cy="3623578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7AEE10F4-FBC4-5C81-4FD7-2B5586788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60" y="299258"/>
              <a:ext cx="3422046" cy="3415697"/>
            </a:xfrm>
            <a:prstGeom prst="rect">
              <a:avLst/>
            </a:prstGeom>
          </p:spPr>
        </p:pic>
      </p:grpSp>
      <p:pic>
        <p:nvPicPr>
          <p:cNvPr id="17" name="Рисунок 16" descr="Изображение выглядит как текст, одежда, колокол, небо&#10;&#10;Автоматически созданное описание">
            <a:extLst>
              <a:ext uri="{FF2B5EF4-FFF2-40B4-BE49-F238E27FC236}">
                <a16:creationId xmlns:a16="http://schemas.microsoft.com/office/drawing/2014/main" id="{3EF0B500-CFA6-5ADF-3A31-9C452EFB39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3" y="3491436"/>
            <a:ext cx="5814263" cy="336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46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а открытом воздухе, небо, озеро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621950B1-B230-0EEB-B827-0ABC26FBE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151" y="-1320307"/>
            <a:ext cx="12893151" cy="85954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ECAE9B-7DD1-DB32-1889-62F98125FB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080" y="-840913"/>
            <a:ext cx="2949877" cy="39331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 descr="Изображение выглядит как текст, человек, Человеческое лицо, могила">
            <a:extLst>
              <a:ext uri="{FF2B5EF4-FFF2-40B4-BE49-F238E27FC236}">
                <a16:creationId xmlns:a16="http://schemas.microsoft.com/office/drawing/2014/main" id="{91927874-F983-9A13-8E1D-C3A3E61013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6" r="566" b="17084"/>
          <a:stretch/>
        </p:blipFill>
        <p:spPr>
          <a:xfrm>
            <a:off x="-447718" y="-1231530"/>
            <a:ext cx="3098122" cy="393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0370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а открытом воздухе, одежда, снег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E98AE38A-128E-747E-DC19-65B421B8B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" y="0"/>
            <a:ext cx="12189149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A3EA5A-B6FC-6226-7951-E7436C7526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981" y="248575"/>
            <a:ext cx="2979114" cy="39150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86460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201E1D-AB7C-8C42-0000-160F38CF2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1662D7-01CB-1D58-D79A-B214DCCDB6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4" r="30461" b="7560"/>
          <a:stretch/>
        </p:blipFill>
        <p:spPr>
          <a:xfrm>
            <a:off x="0" y="0"/>
            <a:ext cx="2583402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55513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4A36926-3272-B62A-0E28-0F386A01DF5C}"/>
              </a:ext>
            </a:extLst>
          </p:cNvPr>
          <p:cNvSpPr/>
          <p:nvPr/>
        </p:nvSpPr>
        <p:spPr>
          <a:xfrm>
            <a:off x="0" y="0"/>
            <a:ext cx="12191999" cy="6850269"/>
          </a:xfrm>
          <a:prstGeom prst="rect">
            <a:avLst/>
          </a:prstGeom>
          <a:solidFill>
            <a:srgbClr val="B6C3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4B824F-DC15-D3CF-5A9E-53EF176D8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95" y="-14357"/>
            <a:ext cx="10296939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269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E4C99DF-B1D2-76BF-1450-EDAE07CC8ECA}"/>
              </a:ext>
            </a:extLst>
          </p:cNvPr>
          <p:cNvSpPr/>
          <p:nvPr/>
        </p:nvSpPr>
        <p:spPr>
          <a:xfrm>
            <a:off x="-30458" y="0"/>
            <a:ext cx="12222458" cy="6858000"/>
          </a:xfrm>
          <a:prstGeom prst="rect">
            <a:avLst/>
          </a:prstGeom>
          <a:solidFill>
            <a:srgbClr val="C1BC9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Изображение выглядит как одежда, человек, Человеческое лицо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2D6B688C-BB4F-C487-9039-9D927FC0D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58" y="765314"/>
            <a:ext cx="12222458" cy="50229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FA743B-ED7A-45B8-F37D-61F07D5EA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72" y="0"/>
            <a:ext cx="2098955" cy="26871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814477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A22319B-F516-CB9F-BA95-08965661D4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42E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D728AB-FE0B-B78F-F785-520A752D8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203" y="-811763"/>
            <a:ext cx="4799594" cy="766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8089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576260-DA5B-F084-3E4D-20404D0B0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4" y="240058"/>
            <a:ext cx="12200984" cy="599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659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27A238D-15E5-CBC2-195B-F95615D8FC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BBE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82CF88-534E-ED81-781E-31C48B25D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190" y="-141399"/>
            <a:ext cx="5829381" cy="699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5612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F9A1CE-C483-0F7F-CC63-BF18BC8D5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1" y="-1308"/>
            <a:ext cx="11966713" cy="68758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EC8A66-7ED1-D4A6-00FB-17E225CBD5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97" y="1118135"/>
            <a:ext cx="4421080" cy="4412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4851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15E1FF6-AA3A-FB5D-1B76-37B2E8E3C3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FC7A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6EA69D-39F2-356A-FB36-F19D9F37D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545" y="0"/>
            <a:ext cx="881491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на открытом воздухе, строительство, ночь&#10;&#10;Автоматически созданное описание">
            <a:extLst>
              <a:ext uri="{FF2B5EF4-FFF2-40B4-BE49-F238E27FC236}">
                <a16:creationId xmlns:a16="http://schemas.microsoft.com/office/drawing/2014/main" id="{8752B840-BE65-3DA0-2B89-D9D13CA38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одежда, пеший туризм, шляпа&#10;&#10;Автоматически созданное описание">
            <a:extLst>
              <a:ext uri="{FF2B5EF4-FFF2-40B4-BE49-F238E27FC236}">
                <a16:creationId xmlns:a16="http://schemas.microsoft.com/office/drawing/2014/main" id="{8E2CA1A5-90CE-43DE-315D-B14FDF34B4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16" y="2039602"/>
            <a:ext cx="3038680" cy="46196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041640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Человеческое лицо, одежда, человек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BD02E721-F47D-D6F3-4C83-BD4065DD9F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918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одежда, человек, на открытом воздухе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F6B21201-8C38-1480-8BE3-53F687C4A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317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снимок экрана, снег&#10;&#10;Автоматически созданное описание">
            <a:extLst>
              <a:ext uri="{FF2B5EF4-FFF2-40B4-BE49-F238E27FC236}">
                <a16:creationId xmlns:a16="http://schemas.microsoft.com/office/drawing/2014/main" id="{39B1AA25-F1C1-6DA4-5E64-E0965092F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2936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Рисунок 5" descr="Изображение выглядит как на открытом воздухе, небо, птица, снег&#10;&#10;Автоматически созданное описание">
            <a:extLst>
              <a:ext uri="{FF2B5EF4-FFF2-40B4-BE49-F238E27FC236}">
                <a16:creationId xmlns:a16="http://schemas.microsoft.com/office/drawing/2014/main" id="{8CF62117-54C5-DA42-A88C-1C0655A84C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44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огила, символ, кладбище, похороны&#10;&#10;Автоматически созданное описание">
            <a:extLst>
              <a:ext uri="{FF2B5EF4-FFF2-40B4-BE49-F238E27FC236}">
                <a16:creationId xmlns:a16="http://schemas.microsoft.com/office/drawing/2014/main" id="{A98DB669-D449-4A1E-9D24-2003F301C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 descr="Изображение выглядит как на открытом воздухе, снег, зима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92880798-7EF5-F9A2-CDDA-14CD3C1F3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" y="0"/>
            <a:ext cx="12189708" cy="6858000"/>
          </a:xfrm>
          <a:prstGeom prst="rect">
            <a:avLst/>
          </a:prstGeom>
        </p:spPr>
      </p:pic>
      <p:pic>
        <p:nvPicPr>
          <p:cNvPr id="8" name="Рисунок 7" descr="Изображение выглядит как на открытом воздухе, вода, небо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CEF63740-32A2-7C00-3C23-3A979A876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" y="0"/>
            <a:ext cx="12189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452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70E690-6551-5581-DDD3-C0FC8A61F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6790"/>
            <a:ext cx="12192000" cy="78547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81F617-A491-17BC-6783-FD5D06F1A720}"/>
              </a:ext>
            </a:extLst>
          </p:cNvPr>
          <p:cNvSpPr txBox="1"/>
          <p:nvPr/>
        </p:nvSpPr>
        <p:spPr>
          <a:xfrm>
            <a:off x="6096000" y="2163159"/>
            <a:ext cx="532240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>
                <a:solidFill>
                  <a:schemeClr val="bg1"/>
                </a:solidFill>
                <a:latin typeface="Blagovest" panose="020B0500000000000000" pitchFamily="34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93178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EF78E5F-84A7-172A-8480-56957F989B3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E2C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Изображение выглядит как картина, искусство, человек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F222B708-8F70-F350-2089-99CB62B82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392" y="-299769"/>
            <a:ext cx="8693216" cy="745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79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44CF059A-64FE-8221-10C5-FCFAD3F1CE46}"/>
              </a:ext>
            </a:extLst>
          </p:cNvPr>
          <p:cNvGrpSpPr/>
          <p:nvPr/>
        </p:nvGrpSpPr>
        <p:grpSpPr>
          <a:xfrm>
            <a:off x="0" y="0"/>
            <a:ext cx="12192000" cy="6878893"/>
            <a:chOff x="0" y="0"/>
            <a:chExt cx="12192000" cy="6878893"/>
          </a:xfrm>
        </p:grpSpPr>
        <p:pic>
          <p:nvPicPr>
            <p:cNvPr id="4" name="Рисунок 3" descr="Изображение выглядит как статуя, Резьба по камню, скульптура, История&#10;&#10;Автоматически созданное описание">
              <a:extLst>
                <a:ext uri="{FF2B5EF4-FFF2-40B4-BE49-F238E27FC236}">
                  <a16:creationId xmlns:a16="http://schemas.microsoft.com/office/drawing/2014/main" id="{E1EFD966-911C-96AB-53AB-D986684CF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5755" y="2794231"/>
              <a:ext cx="6314453" cy="4084662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33FA520-82E6-D0D7-F86D-352FD395E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051033"/>
              <a:ext cx="5951764" cy="3571058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скульптура, статуя, искусство, Резьба по камню&#10;&#10;Автоматически созданное описание">
              <a:extLst>
                <a:ext uri="{FF2B5EF4-FFF2-40B4-BE49-F238E27FC236}">
                  <a16:creationId xmlns:a16="http://schemas.microsoft.com/office/drawing/2014/main" id="{83BCAE3F-0585-FB6A-0744-F29CC2540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2260" y="0"/>
              <a:ext cx="4515015" cy="2794233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искусство, Орнамент, ковер, шаб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2AEBC30D-88F6-8700-7729-61ED9823C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7275" y="62119"/>
              <a:ext cx="3404725" cy="266999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картина, рисунок, лошадь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3BF3060B-668A-03C1-F5C3-90C9EF8F7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272260" cy="27983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4246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8A2CD4-66CD-649E-B2CE-097523BC0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25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одежда, человек, на открытом воздухе, люди&#10;&#10;Автоматически созданное описание">
            <a:extLst>
              <a:ext uri="{FF2B5EF4-FFF2-40B4-BE49-F238E27FC236}">
                <a16:creationId xmlns:a16="http://schemas.microsoft.com/office/drawing/2014/main" id="{2F30FF42-5D57-AFAE-A625-C227D6F6B1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40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7331B03-E220-CEB2-069A-4A501431BE7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D4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Изображение выглядит как текст, Человеческое лицо, плакат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CE9D0BB8-CEFA-0B67-FEDC-009881633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756" y="-268356"/>
            <a:ext cx="5420139" cy="7349342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3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Человеческое лицо, одежда, человек, латы&#10;&#10;Автоматически созданное описание">
            <a:extLst>
              <a:ext uri="{FF2B5EF4-FFF2-40B4-BE49-F238E27FC236}">
                <a16:creationId xmlns:a16="http://schemas.microsoft.com/office/drawing/2014/main" id="{390331C4-0FD7-3D21-BCE0-F147AD0CEE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003"/>
                    </a14:imgEffect>
                    <a14:imgEffect>
                      <a14:saturation sat="10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" b="13392"/>
          <a:stretch/>
        </p:blipFill>
        <p:spPr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  <a:solidFill>
            <a:schemeClr val="tx1">
              <a:alpha val="39000"/>
            </a:scheme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058384-38F4-A1F0-B3A9-CB89DDDF711B}"/>
              </a:ext>
            </a:extLst>
          </p:cNvPr>
          <p:cNvSpPr txBox="1"/>
          <p:nvPr/>
        </p:nvSpPr>
        <p:spPr>
          <a:xfrm>
            <a:off x="1830002" y="3718679"/>
            <a:ext cx="10211525" cy="3139321"/>
          </a:xfrm>
          <a:prstGeom prst="rect">
            <a:avLst/>
          </a:prstGeom>
          <a:noFill/>
          <a:effectLst>
            <a:outerShdw blurRad="215900" dist="38100" dir="2700000" algn="tl" rotWithShape="0">
              <a:prstClr val="black"/>
            </a:outerShdw>
          </a:effectLst>
          <a:scene3d>
            <a:camera prst="orthographicFront"/>
            <a:lightRig rig="sunrise" dir="t"/>
          </a:scene3d>
          <a:sp3d/>
        </p:spPr>
        <p:txBody>
          <a:bodyPr wrap="square" rtlCol="0">
            <a:spAutoFit/>
          </a:bodyPr>
          <a:lstStyle/>
          <a:p>
            <a:r>
              <a:rPr lang="ru-RU" sz="6600" dirty="0"/>
              <a:t> </a:t>
            </a:r>
            <a:r>
              <a:rPr lang="ru-RU" sz="6600" b="1" i="1" dirty="0">
                <a:solidFill>
                  <a:schemeClr val="bg1"/>
                </a:solidFill>
                <a:latin typeface="Blagovest" panose="020B0500000000000000" pitchFamily="34" charset="0"/>
              </a:rPr>
              <a:t>"</a:t>
            </a:r>
            <a:r>
              <a:rPr lang="ru-RU" sz="6600" b="1" i="1" dirty="0">
                <a:solidFill>
                  <a:schemeClr val="bg1">
                    <a:lumMod val="95000"/>
                  </a:schemeClr>
                </a:solidFill>
                <a:latin typeface="Blagovest" panose="020B0500000000000000" pitchFamily="34" charset="0"/>
              </a:rPr>
              <a:t>Кто с мечом к нам придет, тот от меча и погибнет, на том стояла и стоять будет земля Русская" </a:t>
            </a:r>
          </a:p>
        </p:txBody>
      </p:sp>
    </p:spTree>
    <p:extLst>
      <p:ext uri="{BB962C8B-B14F-4D97-AF65-F5344CB8AC3E}">
        <p14:creationId xmlns:p14="http://schemas.microsoft.com/office/powerpoint/2010/main" val="31816641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122</Words>
  <Application>Microsoft Office PowerPoint</Application>
  <PresentationFormat>Широкоэкранный</PresentationFormat>
  <Paragraphs>16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Blagovest</vt:lpstr>
      <vt:lpstr>Arial</vt:lpstr>
      <vt:lpstr>Cambria</vt:lpstr>
      <vt:lpstr>Calibri Light</vt:lpstr>
      <vt:lpstr>Calibri</vt:lpstr>
      <vt:lpstr>Тема Office</vt:lpstr>
      <vt:lpstr>МЕЖДУНАРОДНЫЕ  ИОАННОВСКИЕ ЧТЕНИЯ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РЕГИОНАЛЬНЫЙ ЭТАП МЕЖДУНАРОДНЫХ РОЖДЕСТВЕНСКИХ ОБРАЗОВАТЕЛЬНЫХ ЧТЕНИЙ 2022 г.</dc:title>
  <dc:creator>епископ Павел</dc:creator>
  <cp:lastModifiedBy>мон. Елизавета Власова</cp:lastModifiedBy>
  <cp:revision>13</cp:revision>
  <dcterms:created xsi:type="dcterms:W3CDTF">2022-11-16T14:24:00Z</dcterms:created>
  <dcterms:modified xsi:type="dcterms:W3CDTF">2024-03-02T15:10:54Z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78E2C7D58E9F45C79DE685EA69C36143</vt:lpwstr>
  </property>
  <property fmtid="{D5CDD505-2E9C-101B-9397-08002B2CF9AE}" pid="3" name="KSOProductBuildVer">
    <vt:lpwstr>1033-11.2.0.11412</vt:lpwstr>
  </property>
</Properties>
</file>